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3"/>
  </p:notesMasterIdLst>
  <p:sldIdLst>
    <p:sldId id="256" r:id="rId2"/>
    <p:sldId id="712" r:id="rId3"/>
    <p:sldId id="337" r:id="rId4"/>
    <p:sldId id="710" r:id="rId5"/>
    <p:sldId id="351" r:id="rId6"/>
    <p:sldId id="375" r:id="rId7"/>
    <p:sldId id="382" r:id="rId8"/>
    <p:sldId id="384" r:id="rId9"/>
    <p:sldId id="728" r:id="rId10"/>
    <p:sldId id="727" r:id="rId11"/>
    <p:sldId id="385" r:id="rId12"/>
    <p:sldId id="377" r:id="rId13"/>
    <p:sldId id="562" r:id="rId14"/>
    <p:sldId id="651" r:id="rId15"/>
    <p:sldId id="331" r:id="rId16"/>
    <p:sldId id="335" r:id="rId17"/>
    <p:sldId id="719" r:id="rId18"/>
    <p:sldId id="376" r:id="rId19"/>
    <p:sldId id="713" r:id="rId20"/>
    <p:sldId id="359" r:id="rId21"/>
    <p:sldId id="259" r:id="rId22"/>
    <p:sldId id="654" r:id="rId23"/>
    <p:sldId id="574" r:id="rId24"/>
    <p:sldId id="641" r:id="rId25"/>
    <p:sldId id="655" r:id="rId26"/>
    <p:sldId id="714" r:id="rId27"/>
    <p:sldId id="716" r:id="rId28"/>
    <p:sldId id="402" r:id="rId29"/>
    <p:sldId id="326" r:id="rId30"/>
    <p:sldId id="329" r:id="rId31"/>
    <p:sldId id="668" r:id="rId32"/>
    <p:sldId id="669" r:id="rId33"/>
    <p:sldId id="670" r:id="rId34"/>
    <p:sldId id="571" r:id="rId35"/>
    <p:sldId id="374" r:id="rId36"/>
    <p:sldId id="405" r:id="rId37"/>
    <p:sldId id="681" r:id="rId38"/>
    <p:sldId id="558" r:id="rId39"/>
    <p:sldId id="557" r:id="rId40"/>
    <p:sldId id="559" r:id="rId41"/>
    <p:sldId id="720" r:id="rId42"/>
    <p:sldId id="718" r:id="rId43"/>
    <p:sldId id="663" r:id="rId44"/>
    <p:sldId id="676" r:id="rId45"/>
    <p:sldId id="721" r:id="rId46"/>
    <p:sldId id="722" r:id="rId47"/>
    <p:sldId id="685" r:id="rId48"/>
    <p:sldId id="404" r:id="rId49"/>
    <p:sldId id="407" r:id="rId50"/>
    <p:sldId id="680" r:id="rId51"/>
    <p:sldId id="679" r:id="rId52"/>
    <p:sldId id="674" r:id="rId53"/>
    <p:sldId id="683" r:id="rId54"/>
    <p:sldId id="648" r:id="rId55"/>
    <p:sldId id="707" r:id="rId56"/>
    <p:sldId id="726" r:id="rId57"/>
    <p:sldId id="715" r:id="rId58"/>
    <p:sldId id="723" r:id="rId59"/>
    <p:sldId id="642" r:id="rId60"/>
    <p:sldId id="724" r:id="rId61"/>
    <p:sldId id="691" r:id="rId62"/>
    <p:sldId id="725" r:id="rId63"/>
    <p:sldId id="677" r:id="rId64"/>
    <p:sldId id="692" r:id="rId65"/>
    <p:sldId id="257" r:id="rId66"/>
    <p:sldId id="269" r:id="rId67"/>
    <p:sldId id="261" r:id="rId68"/>
    <p:sldId id="266" r:id="rId69"/>
    <p:sldId id="262" r:id="rId70"/>
    <p:sldId id="265" r:id="rId71"/>
    <p:sldId id="263" r:id="rId72"/>
    <p:sldId id="264" r:id="rId73"/>
    <p:sldId id="678" r:id="rId74"/>
    <p:sldId id="267" r:id="rId75"/>
    <p:sldId id="687" r:id="rId76"/>
    <p:sldId id="686" r:id="rId77"/>
    <p:sldId id="688" r:id="rId78"/>
    <p:sldId id="690" r:id="rId79"/>
    <p:sldId id="647" r:id="rId80"/>
    <p:sldId id="694" r:id="rId81"/>
    <p:sldId id="699" r:id="rId82"/>
    <p:sldId id="695" r:id="rId83"/>
    <p:sldId id="696" r:id="rId84"/>
    <p:sldId id="697" r:id="rId85"/>
    <p:sldId id="698" r:id="rId86"/>
    <p:sldId id="689" r:id="rId87"/>
    <p:sldId id="702" r:id="rId88"/>
    <p:sldId id="700" r:id="rId89"/>
    <p:sldId id="643" r:id="rId90"/>
    <p:sldId id="656" r:id="rId91"/>
    <p:sldId id="660" r:id="rId92"/>
    <p:sldId id="701" r:id="rId93"/>
    <p:sldId id="703" r:id="rId94"/>
    <p:sldId id="644" r:id="rId95"/>
    <p:sldId id="672" r:id="rId96"/>
    <p:sldId id="658" r:id="rId97"/>
    <p:sldId id="704" r:id="rId98"/>
    <p:sldId id="705" r:id="rId99"/>
    <p:sldId id="709" r:id="rId100"/>
    <p:sldId id="380" r:id="rId101"/>
    <p:sldId id="409"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94742"/>
  </p:normalViewPr>
  <p:slideViewPr>
    <p:cSldViewPr snapToGrid="0" snapToObjects="1">
      <p:cViewPr varScale="1">
        <p:scale>
          <a:sx n="90" d="100"/>
          <a:sy n="90" d="100"/>
        </p:scale>
        <p:origin x="1696" y="200"/>
      </p:cViewPr>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a:ln w="38100">
      <a:solidFill>
        <a:schemeClr val="accent1">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pt>
    <dgm:pt modelId="{8861EA61-A10B-43EF-A182-C257B55F774A}">
      <dgm:prSet phldrT="[Text]"/>
      <dgm:spPr/>
      <dgm:t>
        <a:bodyPr/>
        <a:lstStyle/>
        <a:p>
          <a:r>
            <a:rPr lang="en-US" dirty="0"/>
            <a:t>Anxiety Disorder</a:t>
          </a:r>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dgm:spPr/>
      <dgm:t>
        <a:bodyPr/>
        <a:lstStyle/>
        <a:p>
          <a:r>
            <a:rPr lang="en-US" dirty="0"/>
            <a:t>OCD</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dgm:spPr/>
      <dgm:t>
        <a:bodyPr/>
        <a:lstStyle/>
        <a:p>
          <a:r>
            <a:rPr lang="en-US" dirty="0"/>
            <a:t>Depression</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800" dirty="0"/>
            <a:t>Anxiety</a:t>
          </a:r>
        </a:p>
        <a:p>
          <a:r>
            <a:rPr lang="en-US" sz="1400" dirty="0"/>
            <a:t>(To Choke)</a:t>
          </a:r>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800" dirty="0"/>
            <a:t>Fear</a:t>
          </a:r>
        </a:p>
        <a:p>
          <a:r>
            <a:rPr lang="en-US" sz="1400" dirty="0"/>
            <a:t>(Calamity, danger, revere)</a:t>
          </a:r>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custLinFactNeighborX="0" custLinFactNeighborY="1863"/>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5" custScaleY="85980">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5" custScaleY="85980">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5" custScaleY="85980">
        <dgm:presLayoutVars>
          <dgm:bulletEnabled val="1"/>
        </dgm:presLayoutVars>
      </dgm:prSet>
      <dgm:spPr/>
    </dgm:pt>
    <dgm:pt modelId="{0FA0F22E-DE67-46AA-BC5C-3543CA8E131A}" type="pres">
      <dgm:prSet presAssocID="{95CCD291-2A99-4BA5-A54C-BA3641C69712}" presName="sibTrans" presStyleCnt="0"/>
      <dgm:spPr/>
    </dgm:pt>
    <dgm:pt modelId="{41490E39-F217-435F-B3FE-84E38E5DED55}" type="pres">
      <dgm:prSet presAssocID="{025B535B-078C-4F80-9224-9AB6B8C293C1}" presName="textNode" presStyleLbl="node1" presStyleIdx="3" presStyleCnt="5"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4" presStyleCnt="5" custScaleY="85980">
        <dgm:presLayoutVars>
          <dgm:bulletEnabled val="1"/>
        </dgm:presLayoutVars>
      </dgm:prSet>
      <dgm:spPr/>
    </dgm:pt>
  </dgm:ptLst>
  <dgm:cxnLst>
    <dgm:cxn modelId="{CABB2513-EE27-4A89-BD30-E2CFDC65C508}" srcId="{FB95F2CB-B35B-4C7C-A3FE-A1821031CB1F}" destId="{092E9C41-9BDB-41C5-A627-548591309DAA}" srcOrd="4"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2804B381-E774-4D15-8CFA-2253C5016F09}" type="presOf" srcId="{8861EA61-A10B-43EF-A182-C257B55F774A}" destId="{F03521C0-FCD3-4B5E-BD2E-517BBF5A3A1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3"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8E1207C5-BB02-4170-933A-B02D6B9231D0}" type="presParOf" srcId="{B5744EB1-D720-424E-9C64-E8377C59C4A3}" destId="{41490E39-F217-435F-B3FE-84E38E5DED55}" srcOrd="6" destOrd="0" presId="urn:microsoft.com/office/officeart/2005/8/layout/hProcess9"/>
    <dgm:cxn modelId="{CD723691-352F-481D-AF47-5DF06FC79C55}" type="presParOf" srcId="{B5744EB1-D720-424E-9C64-E8377C59C4A3}" destId="{438C95E1-E3A5-4A0B-8ED2-A371C507FD67}" srcOrd="7" destOrd="0" presId="urn:microsoft.com/office/officeart/2005/8/layout/hProcess9"/>
    <dgm:cxn modelId="{11B1B3B1-1570-46A5-8FF0-3DDBACC4B54A}" type="presParOf" srcId="{B5744EB1-D720-424E-9C64-E8377C59C4A3}" destId="{15F3C2E1-E30C-4166-B4E8-7E321DBF792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C35E0C-FB76-164C-A58A-150D73329506}"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785F555B-1E63-6A47-987C-40300533ACAA}">
      <dgm:prSet phldrT="[Text]"/>
      <dgm:spPr/>
      <dgm:t>
        <a:bodyPr/>
        <a:lstStyle/>
        <a:p>
          <a:r>
            <a:rPr lang="en-US" dirty="0"/>
            <a:t>Early Childhood</a:t>
          </a:r>
        </a:p>
      </dgm:t>
    </dgm:pt>
    <dgm:pt modelId="{BF936CED-95E1-F24E-B296-BD684BDB830C}" type="parTrans" cxnId="{2F12DCD4-A5B1-8144-BCEB-966AF5733A58}">
      <dgm:prSet/>
      <dgm:spPr/>
      <dgm:t>
        <a:bodyPr/>
        <a:lstStyle/>
        <a:p>
          <a:endParaRPr lang="en-US"/>
        </a:p>
      </dgm:t>
    </dgm:pt>
    <dgm:pt modelId="{15031C6C-0C22-E842-BD0D-E51020F7A788}" type="sibTrans" cxnId="{2F12DCD4-A5B1-8144-BCEB-966AF5733A58}">
      <dgm:prSet/>
      <dgm:spPr/>
      <dgm:t>
        <a:bodyPr/>
        <a:lstStyle/>
        <a:p>
          <a:endParaRPr lang="en-US"/>
        </a:p>
      </dgm:t>
    </dgm:pt>
    <dgm:pt modelId="{1AB4E10E-5847-DF4D-A8B4-9A8BD127CC69}">
      <dgm:prSet phldrT="[Text]"/>
      <dgm:spPr/>
      <dgm:t>
        <a:bodyPr/>
        <a:lstStyle/>
        <a:p>
          <a:r>
            <a:rPr lang="en-US" dirty="0"/>
            <a:t>Resilience</a:t>
          </a:r>
        </a:p>
      </dgm:t>
    </dgm:pt>
    <dgm:pt modelId="{B3F2ED61-EA61-9943-A668-7DE8CC914370}" type="parTrans" cxnId="{574F6E08-F7D6-C945-96A5-778517F79C93}">
      <dgm:prSet/>
      <dgm:spPr/>
      <dgm:t>
        <a:bodyPr/>
        <a:lstStyle/>
        <a:p>
          <a:endParaRPr lang="en-US"/>
        </a:p>
      </dgm:t>
    </dgm:pt>
    <dgm:pt modelId="{F2954B5E-53E9-A44B-91DB-2DC44F83F781}" type="sibTrans" cxnId="{574F6E08-F7D6-C945-96A5-778517F79C93}">
      <dgm:prSet/>
      <dgm:spPr/>
      <dgm:t>
        <a:bodyPr/>
        <a:lstStyle/>
        <a:p>
          <a:endParaRPr lang="en-US"/>
        </a:p>
      </dgm:t>
    </dgm:pt>
    <dgm:pt modelId="{78C94A67-C7B7-CA4A-96B4-93A01A8B6779}">
      <dgm:prSet phldrT="[Text]"/>
      <dgm:spPr>
        <a:ln w="76200">
          <a:solidFill>
            <a:schemeClr val="accent2">
              <a:lumMod val="75000"/>
            </a:schemeClr>
          </a:solidFill>
        </a:ln>
      </dgm:spPr>
      <dgm:t>
        <a:bodyPr/>
        <a:lstStyle/>
        <a:p>
          <a:r>
            <a:rPr lang="en-US" dirty="0"/>
            <a:t>School Age</a:t>
          </a:r>
        </a:p>
      </dgm:t>
    </dgm:pt>
    <dgm:pt modelId="{0A94129D-B9D3-684A-A3B6-A1605E857E50}" type="parTrans" cxnId="{7BF6A1AF-A41C-7144-9407-83A62692A114}">
      <dgm:prSet/>
      <dgm:spPr/>
      <dgm:t>
        <a:bodyPr/>
        <a:lstStyle/>
        <a:p>
          <a:endParaRPr lang="en-US"/>
        </a:p>
      </dgm:t>
    </dgm:pt>
    <dgm:pt modelId="{8BEB83A7-BAE4-1342-BE74-A9A56BFB0FB8}" type="sibTrans" cxnId="{7BF6A1AF-A41C-7144-9407-83A62692A114}">
      <dgm:prSet/>
      <dgm:spPr/>
      <dgm:t>
        <a:bodyPr/>
        <a:lstStyle/>
        <a:p>
          <a:endParaRPr lang="en-US"/>
        </a:p>
      </dgm:t>
    </dgm:pt>
    <dgm:pt modelId="{B7C46DC1-8C98-4146-8FCC-0E15D2EA9689}">
      <dgm:prSet phldrT="[Text]"/>
      <dgm:spPr>
        <a:ln w="76200">
          <a:solidFill>
            <a:schemeClr val="accent2">
              <a:lumMod val="75000"/>
            </a:schemeClr>
          </a:solidFill>
        </a:ln>
      </dgm:spPr>
      <dgm:t>
        <a:bodyPr/>
        <a:lstStyle/>
        <a:p>
          <a:r>
            <a:rPr lang="en-US" dirty="0"/>
            <a:t>Anxiety Disorder</a:t>
          </a:r>
        </a:p>
      </dgm:t>
    </dgm:pt>
    <dgm:pt modelId="{D9BFC130-66FB-DF47-80EF-F80D5CE1EBD2}" type="parTrans" cxnId="{FFE50286-C24E-3841-9A1E-A05543FE01C4}">
      <dgm:prSet/>
      <dgm:spPr/>
      <dgm:t>
        <a:bodyPr/>
        <a:lstStyle/>
        <a:p>
          <a:endParaRPr lang="en-US"/>
        </a:p>
      </dgm:t>
    </dgm:pt>
    <dgm:pt modelId="{356A4F3F-CC37-2742-B2DC-99E1C4817D93}" type="sibTrans" cxnId="{FFE50286-C24E-3841-9A1E-A05543FE01C4}">
      <dgm:prSet/>
      <dgm:spPr/>
      <dgm:t>
        <a:bodyPr/>
        <a:lstStyle/>
        <a:p>
          <a:endParaRPr lang="en-US"/>
        </a:p>
      </dgm:t>
    </dgm:pt>
    <dgm:pt modelId="{C6894F0D-2E10-274C-86C2-5FED17CA0B89}">
      <dgm:prSet phldrT="[Text]"/>
      <dgm:spPr/>
      <dgm:t>
        <a:bodyPr/>
        <a:lstStyle/>
        <a:p>
          <a:r>
            <a:rPr lang="en-US" dirty="0"/>
            <a:t>Adolescent</a:t>
          </a:r>
        </a:p>
      </dgm:t>
    </dgm:pt>
    <dgm:pt modelId="{772AB521-6397-5546-8B24-C5B997F9DD70}" type="parTrans" cxnId="{1B75069B-02C5-8B48-8139-E8450039DBCD}">
      <dgm:prSet/>
      <dgm:spPr/>
      <dgm:t>
        <a:bodyPr/>
        <a:lstStyle/>
        <a:p>
          <a:endParaRPr lang="en-US"/>
        </a:p>
      </dgm:t>
    </dgm:pt>
    <dgm:pt modelId="{F78B5513-0914-8E42-B1C8-A8EA3D41223D}" type="sibTrans" cxnId="{1B75069B-02C5-8B48-8139-E8450039DBCD}">
      <dgm:prSet/>
      <dgm:spPr/>
      <dgm:t>
        <a:bodyPr/>
        <a:lstStyle/>
        <a:p>
          <a:endParaRPr lang="en-US"/>
        </a:p>
      </dgm:t>
    </dgm:pt>
    <dgm:pt modelId="{4C382985-9B43-0C4F-AF84-7DC0BDE012F3}">
      <dgm:prSet phldrT="[Text]" custT="1"/>
      <dgm:spPr/>
      <dgm:t>
        <a:bodyPr/>
        <a:lstStyle/>
        <a:p>
          <a:r>
            <a:rPr lang="en-US" sz="1600" dirty="0"/>
            <a:t>Add Identity issues</a:t>
          </a:r>
        </a:p>
      </dgm:t>
    </dgm:pt>
    <dgm:pt modelId="{2F3EBFE0-CEAB-124E-BE45-15DDE2B51A08}" type="parTrans" cxnId="{849DDCEE-5DF3-3140-856B-12C23B5389E3}">
      <dgm:prSet/>
      <dgm:spPr/>
      <dgm:t>
        <a:bodyPr/>
        <a:lstStyle/>
        <a:p>
          <a:endParaRPr lang="en-US"/>
        </a:p>
      </dgm:t>
    </dgm:pt>
    <dgm:pt modelId="{C040B953-2DA4-A647-AC27-7DF3FB7BCCE1}" type="sibTrans" cxnId="{849DDCEE-5DF3-3140-856B-12C23B5389E3}">
      <dgm:prSet/>
      <dgm:spPr/>
      <dgm:t>
        <a:bodyPr/>
        <a:lstStyle/>
        <a:p>
          <a:endParaRPr lang="en-US"/>
        </a:p>
      </dgm:t>
    </dgm:pt>
    <dgm:pt modelId="{A8514792-0511-9B4A-9377-656DE118842E}">
      <dgm:prSet phldrT="[Text]"/>
      <dgm:spPr>
        <a:ln w="76200">
          <a:solidFill>
            <a:schemeClr val="accent2">
              <a:lumMod val="75000"/>
            </a:schemeClr>
          </a:solidFill>
        </a:ln>
      </dgm:spPr>
      <dgm:t>
        <a:bodyPr/>
        <a:lstStyle/>
        <a:p>
          <a:r>
            <a:rPr lang="en-US" dirty="0"/>
            <a:t>OCD</a:t>
          </a:r>
        </a:p>
      </dgm:t>
    </dgm:pt>
    <dgm:pt modelId="{D0763D89-56C6-9540-93C4-17075EE31BE5}" type="parTrans" cxnId="{58D8D2C5-59E9-EE4A-BB4B-0AABC647CA9E}">
      <dgm:prSet/>
      <dgm:spPr/>
      <dgm:t>
        <a:bodyPr/>
        <a:lstStyle/>
        <a:p>
          <a:endParaRPr lang="en-US"/>
        </a:p>
      </dgm:t>
    </dgm:pt>
    <dgm:pt modelId="{C867E4FE-C7B5-D541-8E3E-D3E5B875E3E1}" type="sibTrans" cxnId="{58D8D2C5-59E9-EE4A-BB4B-0AABC647CA9E}">
      <dgm:prSet/>
      <dgm:spPr/>
      <dgm:t>
        <a:bodyPr/>
        <a:lstStyle/>
        <a:p>
          <a:endParaRPr lang="en-US"/>
        </a:p>
      </dgm:t>
    </dgm:pt>
    <dgm:pt modelId="{951B0559-BFB0-E745-849D-770AB7DBF570}">
      <dgm:prSet phldrT="[Text]"/>
      <dgm:spPr>
        <a:ln w="76200">
          <a:solidFill>
            <a:schemeClr val="accent2">
              <a:lumMod val="75000"/>
            </a:schemeClr>
          </a:solidFill>
        </a:ln>
      </dgm:spPr>
      <dgm:t>
        <a:bodyPr/>
        <a:lstStyle/>
        <a:p>
          <a:r>
            <a:rPr lang="en-US" b="1" dirty="0"/>
            <a:t>Part 2 Moving from Anxiety to Disorder</a:t>
          </a:r>
        </a:p>
      </dgm:t>
    </dgm:pt>
    <dgm:pt modelId="{D776ED65-E00B-FA47-88FC-FD9157721275}" type="parTrans" cxnId="{68A56465-F211-1746-ADBC-0DE2D97B4B6D}">
      <dgm:prSet/>
      <dgm:spPr/>
      <dgm:t>
        <a:bodyPr/>
        <a:lstStyle/>
        <a:p>
          <a:endParaRPr lang="en-US"/>
        </a:p>
      </dgm:t>
    </dgm:pt>
    <dgm:pt modelId="{B2FC37E0-FB85-8847-908D-ED3DF19175C7}" type="sibTrans" cxnId="{68A56465-F211-1746-ADBC-0DE2D97B4B6D}">
      <dgm:prSet/>
      <dgm:spPr/>
      <dgm:t>
        <a:bodyPr/>
        <a:lstStyle/>
        <a:p>
          <a:endParaRPr lang="en-US"/>
        </a:p>
      </dgm:t>
    </dgm:pt>
    <dgm:pt modelId="{247EC011-81D6-CB44-9B9B-2192AE128A27}">
      <dgm:prSet phldrT="[Text]" custT="1"/>
      <dgm:spPr/>
      <dgm:t>
        <a:bodyPr/>
        <a:lstStyle/>
        <a:p>
          <a:r>
            <a:rPr lang="en-US" sz="1600" dirty="0"/>
            <a:t>Existential stressors</a:t>
          </a:r>
        </a:p>
      </dgm:t>
    </dgm:pt>
    <dgm:pt modelId="{7BD489EA-F369-8943-B841-AD426393764B}" type="parTrans" cxnId="{B89AA4A2-8CB7-AE47-A0D1-FEAD239857E0}">
      <dgm:prSet/>
      <dgm:spPr/>
      <dgm:t>
        <a:bodyPr/>
        <a:lstStyle/>
        <a:p>
          <a:endParaRPr lang="en-US"/>
        </a:p>
      </dgm:t>
    </dgm:pt>
    <dgm:pt modelId="{ACA2F930-2835-424E-972E-4CA5ABAB3DC5}" type="sibTrans" cxnId="{B89AA4A2-8CB7-AE47-A0D1-FEAD239857E0}">
      <dgm:prSet/>
      <dgm:spPr/>
      <dgm:t>
        <a:bodyPr/>
        <a:lstStyle/>
        <a:p>
          <a:endParaRPr lang="en-US"/>
        </a:p>
      </dgm:t>
    </dgm:pt>
    <dgm:pt modelId="{ED0B17BA-C600-7449-9788-B128F8DFF7A9}">
      <dgm:prSet phldrT="[Text]"/>
      <dgm:spPr/>
      <dgm:t>
        <a:bodyPr/>
        <a:lstStyle/>
        <a:p>
          <a:r>
            <a:rPr lang="en-US" b="1" dirty="0"/>
            <a:t>Part 1: Preventing the progression to disorders</a:t>
          </a:r>
        </a:p>
      </dgm:t>
    </dgm:pt>
    <dgm:pt modelId="{92498C90-4B6F-9F48-9691-81D3D8A4A82C}" type="parTrans" cxnId="{DED7221B-E4AF-A445-91DC-4C552B88C0AA}">
      <dgm:prSet/>
      <dgm:spPr/>
      <dgm:t>
        <a:bodyPr/>
        <a:lstStyle/>
        <a:p>
          <a:endParaRPr lang="en-US"/>
        </a:p>
      </dgm:t>
    </dgm:pt>
    <dgm:pt modelId="{35549DD7-9893-2941-84C7-4B08C5410383}" type="sibTrans" cxnId="{DED7221B-E4AF-A445-91DC-4C552B88C0AA}">
      <dgm:prSet/>
      <dgm:spPr/>
      <dgm:t>
        <a:bodyPr/>
        <a:lstStyle/>
        <a:p>
          <a:endParaRPr lang="en-US"/>
        </a:p>
      </dgm:t>
    </dgm:pt>
    <dgm:pt modelId="{D27478B2-E91A-724C-92BC-39C5D3BDD8B2}">
      <dgm:prSet phldrT="[Text]" custT="1"/>
      <dgm:spPr/>
      <dgm:t>
        <a:bodyPr/>
        <a:lstStyle/>
        <a:p>
          <a:r>
            <a:rPr lang="en-US" sz="1600" dirty="0"/>
            <a:t>Depression</a:t>
          </a:r>
        </a:p>
      </dgm:t>
    </dgm:pt>
    <dgm:pt modelId="{4D031C5F-0C25-814D-9728-00FD94070AB2}" type="parTrans" cxnId="{F39D81E0-879D-3B49-9ADC-E11382EB312F}">
      <dgm:prSet/>
      <dgm:spPr/>
      <dgm:t>
        <a:bodyPr/>
        <a:lstStyle/>
        <a:p>
          <a:endParaRPr lang="en-US"/>
        </a:p>
      </dgm:t>
    </dgm:pt>
    <dgm:pt modelId="{A19C8B38-F9B5-4949-9B02-8CDC25F35E2A}" type="sibTrans" cxnId="{F39D81E0-879D-3B49-9ADC-E11382EB312F}">
      <dgm:prSet/>
      <dgm:spPr/>
      <dgm:t>
        <a:bodyPr/>
        <a:lstStyle/>
        <a:p>
          <a:endParaRPr lang="en-US"/>
        </a:p>
      </dgm:t>
    </dgm:pt>
    <dgm:pt modelId="{0FACDF36-9416-5D40-966E-7FA318C5C10F}">
      <dgm:prSet phldrT="[Text]"/>
      <dgm:spPr>
        <a:ln w="76200">
          <a:solidFill>
            <a:schemeClr val="accent2">
              <a:lumMod val="75000"/>
            </a:schemeClr>
          </a:solidFill>
        </a:ln>
      </dgm:spPr>
      <dgm:t>
        <a:bodyPr/>
        <a:lstStyle/>
        <a:p>
          <a:r>
            <a:rPr lang="en-US" dirty="0"/>
            <a:t>Social Anxiety</a:t>
          </a:r>
        </a:p>
      </dgm:t>
    </dgm:pt>
    <dgm:pt modelId="{12BD5CC8-8FFF-584A-B196-F3920AE7939D}" type="parTrans" cxnId="{29BECF78-32A2-EF4E-A3CC-77A17E128A1E}">
      <dgm:prSet/>
      <dgm:spPr/>
      <dgm:t>
        <a:bodyPr/>
        <a:lstStyle/>
        <a:p>
          <a:endParaRPr lang="en-US"/>
        </a:p>
      </dgm:t>
    </dgm:pt>
    <dgm:pt modelId="{B8175164-BFB7-8945-9BEE-4156AC24658B}" type="sibTrans" cxnId="{29BECF78-32A2-EF4E-A3CC-77A17E128A1E}">
      <dgm:prSet/>
      <dgm:spPr/>
      <dgm:t>
        <a:bodyPr/>
        <a:lstStyle/>
        <a:p>
          <a:endParaRPr lang="en-US"/>
        </a:p>
      </dgm:t>
    </dgm:pt>
    <dgm:pt modelId="{9F0D0F63-5F66-A741-8626-393BA9137929}">
      <dgm:prSet phldrT="[Text]"/>
      <dgm:spPr>
        <a:ln w="76200">
          <a:solidFill>
            <a:schemeClr val="accent2">
              <a:lumMod val="75000"/>
            </a:schemeClr>
          </a:solidFill>
        </a:ln>
      </dgm:spPr>
      <dgm:t>
        <a:bodyPr/>
        <a:lstStyle/>
        <a:p>
          <a:r>
            <a:rPr lang="en-US" dirty="0"/>
            <a:t>PTSD</a:t>
          </a:r>
        </a:p>
      </dgm:t>
    </dgm:pt>
    <dgm:pt modelId="{8CB1D3FC-55ED-5844-A961-21DA386BE363}" type="parTrans" cxnId="{D725C056-095C-3046-BBEF-45236F1A76F4}">
      <dgm:prSet/>
      <dgm:spPr/>
      <dgm:t>
        <a:bodyPr/>
        <a:lstStyle/>
        <a:p>
          <a:endParaRPr lang="en-US"/>
        </a:p>
      </dgm:t>
    </dgm:pt>
    <dgm:pt modelId="{1B3D24F2-01BA-BF48-BBD8-061C11EE8DC4}" type="sibTrans" cxnId="{D725C056-095C-3046-BBEF-45236F1A76F4}">
      <dgm:prSet/>
      <dgm:spPr/>
      <dgm:t>
        <a:bodyPr/>
        <a:lstStyle/>
        <a:p>
          <a:endParaRPr lang="en-US"/>
        </a:p>
      </dgm:t>
    </dgm:pt>
    <dgm:pt modelId="{6DD3817C-E36E-D543-936F-2437CB55DC5D}">
      <dgm:prSet phldrT="[Text]"/>
      <dgm:spPr/>
      <dgm:t>
        <a:bodyPr/>
        <a:lstStyle/>
        <a:p>
          <a:r>
            <a:rPr lang="en-US" dirty="0"/>
            <a:t>Usual Developmental Anxiety and Stress</a:t>
          </a:r>
        </a:p>
      </dgm:t>
    </dgm:pt>
    <dgm:pt modelId="{437F747E-C3FD-7E45-9B31-B02E70FC887E}" type="parTrans" cxnId="{242202F3-76BB-8244-B7F5-A9E4EFB76382}">
      <dgm:prSet/>
      <dgm:spPr/>
      <dgm:t>
        <a:bodyPr/>
        <a:lstStyle/>
        <a:p>
          <a:endParaRPr lang="en-US"/>
        </a:p>
      </dgm:t>
    </dgm:pt>
    <dgm:pt modelId="{EF11D6CA-6ACC-D94C-81BC-BE097D82A130}" type="sibTrans" cxnId="{242202F3-76BB-8244-B7F5-A9E4EFB76382}">
      <dgm:prSet/>
      <dgm:spPr/>
      <dgm:t>
        <a:bodyPr/>
        <a:lstStyle/>
        <a:p>
          <a:endParaRPr lang="en-US"/>
        </a:p>
      </dgm:t>
    </dgm:pt>
    <dgm:pt modelId="{550C44B7-0257-434A-8F66-8142807E7E43}" type="pres">
      <dgm:prSet presAssocID="{07C35E0C-FB76-164C-A58A-150D73329506}" presName="rootnode" presStyleCnt="0">
        <dgm:presLayoutVars>
          <dgm:chMax/>
          <dgm:chPref/>
          <dgm:dir/>
          <dgm:animLvl val="lvl"/>
        </dgm:presLayoutVars>
      </dgm:prSet>
      <dgm:spPr/>
    </dgm:pt>
    <dgm:pt modelId="{3C744E50-412A-AC4D-A913-7B25D9612497}" type="pres">
      <dgm:prSet presAssocID="{785F555B-1E63-6A47-987C-40300533ACAA}" presName="composite" presStyleCnt="0"/>
      <dgm:spPr/>
    </dgm:pt>
    <dgm:pt modelId="{A90AC818-FBC1-1442-9E7C-0A6BE02672C5}" type="pres">
      <dgm:prSet presAssocID="{785F555B-1E63-6A47-987C-40300533ACAA}" presName="bentUpArrow1" presStyleLbl="alignImgPlace1" presStyleIdx="0" presStyleCnt="2"/>
      <dgm:spPr/>
    </dgm:pt>
    <dgm:pt modelId="{6B722538-0D5B-B243-B95A-EE40C14348FA}" type="pres">
      <dgm:prSet presAssocID="{785F555B-1E63-6A47-987C-40300533ACAA}" presName="ParentText" presStyleLbl="node1" presStyleIdx="0" presStyleCnt="3">
        <dgm:presLayoutVars>
          <dgm:chMax val="1"/>
          <dgm:chPref val="1"/>
          <dgm:bulletEnabled val="1"/>
        </dgm:presLayoutVars>
      </dgm:prSet>
      <dgm:spPr/>
    </dgm:pt>
    <dgm:pt modelId="{0008FBC2-03EC-A249-A366-07216E0B06AD}" type="pres">
      <dgm:prSet presAssocID="{785F555B-1E63-6A47-987C-40300533ACAA}" presName="ChildText" presStyleLbl="revTx" presStyleIdx="0" presStyleCnt="3" custScaleX="302018" custLinFactX="13758" custLinFactNeighborX="100000" custLinFactNeighborY="1963">
        <dgm:presLayoutVars>
          <dgm:chMax val="0"/>
          <dgm:chPref val="0"/>
          <dgm:bulletEnabled val="1"/>
        </dgm:presLayoutVars>
      </dgm:prSet>
      <dgm:spPr/>
    </dgm:pt>
    <dgm:pt modelId="{9526A099-A5CD-4E45-8508-432886835E3D}" type="pres">
      <dgm:prSet presAssocID="{15031C6C-0C22-E842-BD0D-E51020F7A788}" presName="sibTrans" presStyleCnt="0"/>
      <dgm:spPr/>
    </dgm:pt>
    <dgm:pt modelId="{4BFFBEF9-748F-6444-AFC2-7DE76C8FFC51}" type="pres">
      <dgm:prSet presAssocID="{78C94A67-C7B7-CA4A-96B4-93A01A8B6779}" presName="composite" presStyleCnt="0"/>
      <dgm:spPr/>
    </dgm:pt>
    <dgm:pt modelId="{2E147014-C060-0B47-8A35-DEF0D3B81F00}" type="pres">
      <dgm:prSet presAssocID="{78C94A67-C7B7-CA4A-96B4-93A01A8B6779}" presName="bentUpArrow1" presStyleLbl="alignImgPlace1" presStyleIdx="1" presStyleCnt="2"/>
      <dgm:spPr/>
    </dgm:pt>
    <dgm:pt modelId="{39891E2A-02C5-A048-8303-83265550F945}" type="pres">
      <dgm:prSet presAssocID="{78C94A67-C7B7-CA4A-96B4-93A01A8B6779}" presName="ParentText" presStyleLbl="node1" presStyleIdx="1" presStyleCnt="3" custLinFactNeighborX="-20722">
        <dgm:presLayoutVars>
          <dgm:chMax val="1"/>
          <dgm:chPref val="1"/>
          <dgm:bulletEnabled val="1"/>
        </dgm:presLayoutVars>
      </dgm:prSet>
      <dgm:spPr/>
    </dgm:pt>
    <dgm:pt modelId="{E5D4D1B7-D172-FF47-B4B3-2F4A2AB40941}" type="pres">
      <dgm:prSet presAssocID="{78C94A67-C7B7-CA4A-96B4-93A01A8B6779}" presName="ChildText" presStyleLbl="revTx" presStyleIdx="1" presStyleCnt="3" custScaleX="277637" custScaleY="119823" custLinFactNeighborX="84715" custLinFactNeighborY="-5741">
        <dgm:presLayoutVars>
          <dgm:chMax val="0"/>
          <dgm:chPref val="0"/>
          <dgm:bulletEnabled val="1"/>
        </dgm:presLayoutVars>
      </dgm:prSet>
      <dgm:spPr/>
    </dgm:pt>
    <dgm:pt modelId="{B89E72D9-FE5A-9D4E-8A61-257703D3921C}" type="pres">
      <dgm:prSet presAssocID="{8BEB83A7-BAE4-1342-BE74-A9A56BFB0FB8}" presName="sibTrans" presStyleCnt="0"/>
      <dgm:spPr/>
    </dgm:pt>
    <dgm:pt modelId="{D41F9F51-C868-834D-9668-DDC9F953D863}" type="pres">
      <dgm:prSet presAssocID="{C6894F0D-2E10-274C-86C2-5FED17CA0B89}" presName="composite" presStyleCnt="0"/>
      <dgm:spPr/>
    </dgm:pt>
    <dgm:pt modelId="{AB713E91-6A99-1149-9879-DBDFF73D9082}" type="pres">
      <dgm:prSet presAssocID="{C6894F0D-2E10-274C-86C2-5FED17CA0B89}" presName="ParentText" presStyleLbl="node1" presStyleIdx="2" presStyleCnt="3" custScaleX="100844" custScaleY="81351" custLinFactNeighborX="-34130" custLinFactNeighborY="-2612">
        <dgm:presLayoutVars>
          <dgm:chMax val="1"/>
          <dgm:chPref val="1"/>
          <dgm:bulletEnabled val="1"/>
        </dgm:presLayoutVars>
      </dgm:prSet>
      <dgm:spPr/>
    </dgm:pt>
    <dgm:pt modelId="{3BBD6E40-F3D6-F14C-BF98-55F8DAEF71E1}" type="pres">
      <dgm:prSet presAssocID="{C6894F0D-2E10-274C-86C2-5FED17CA0B89}" presName="FinalChildText" presStyleLbl="revTx" presStyleIdx="2" presStyleCnt="3" custScaleX="230500" custLinFactNeighborX="37197" custLinFactNeighborY="2695">
        <dgm:presLayoutVars>
          <dgm:chMax val="0"/>
          <dgm:chPref val="0"/>
          <dgm:bulletEnabled val="1"/>
        </dgm:presLayoutVars>
      </dgm:prSet>
      <dgm:spPr/>
    </dgm:pt>
  </dgm:ptLst>
  <dgm:cxnLst>
    <dgm:cxn modelId="{574F6E08-F7D6-C945-96A5-778517F79C93}" srcId="{785F555B-1E63-6A47-987C-40300533ACAA}" destId="{1AB4E10E-5847-DF4D-A8B4-9A8BD127CC69}" srcOrd="0" destOrd="0" parTransId="{B3F2ED61-EA61-9943-A668-7DE8CC914370}" sibTransId="{F2954B5E-53E9-A44B-91DB-2DC44F83F781}"/>
    <dgm:cxn modelId="{DED7221B-E4AF-A445-91DC-4C552B88C0AA}" srcId="{785F555B-1E63-6A47-987C-40300533ACAA}" destId="{ED0B17BA-C600-7449-9788-B128F8DFF7A9}" srcOrd="2" destOrd="0" parTransId="{92498C90-4B6F-9F48-9691-81D3D8A4A82C}" sibTransId="{35549DD7-9893-2941-84C7-4B08C5410383}"/>
    <dgm:cxn modelId="{142BDC1F-6C42-5C4B-BE38-9E570BE90B2B}" type="presOf" srcId="{78C94A67-C7B7-CA4A-96B4-93A01A8B6779}" destId="{39891E2A-02C5-A048-8303-83265550F945}" srcOrd="0" destOrd="0" presId="urn:microsoft.com/office/officeart/2005/8/layout/StepDownProcess"/>
    <dgm:cxn modelId="{68389624-6B6C-3D44-BCCB-587370C16436}" type="presOf" srcId="{951B0559-BFB0-E745-849D-770AB7DBF570}" destId="{E5D4D1B7-D172-FF47-B4B3-2F4A2AB40941}" srcOrd="0" destOrd="4" presId="urn:microsoft.com/office/officeart/2005/8/layout/StepDownProcess"/>
    <dgm:cxn modelId="{294CDF52-886E-7E4D-AD35-1AC5D442BC4D}" type="presOf" srcId="{07C35E0C-FB76-164C-A58A-150D73329506}" destId="{550C44B7-0257-434A-8F66-8142807E7E43}" srcOrd="0" destOrd="0" presId="urn:microsoft.com/office/officeart/2005/8/layout/StepDownProcess"/>
    <dgm:cxn modelId="{D725C056-095C-3046-BBEF-45236F1A76F4}" srcId="{78C94A67-C7B7-CA4A-96B4-93A01A8B6779}" destId="{9F0D0F63-5F66-A741-8626-393BA9137929}" srcOrd="2" destOrd="0" parTransId="{8CB1D3FC-55ED-5844-A961-21DA386BE363}" sibTransId="{1B3D24F2-01BA-BF48-BBD8-061C11EE8DC4}"/>
    <dgm:cxn modelId="{019AB658-5C65-A049-B3D5-5AE9656EF16E}" type="presOf" srcId="{247EC011-81D6-CB44-9B9B-2192AE128A27}" destId="{3BBD6E40-F3D6-F14C-BF98-55F8DAEF71E1}" srcOrd="0" destOrd="1" presId="urn:microsoft.com/office/officeart/2005/8/layout/StepDownProcess"/>
    <dgm:cxn modelId="{BCF77F59-CE5E-5D49-BC57-881861CCFACC}" type="presOf" srcId="{C6894F0D-2E10-274C-86C2-5FED17CA0B89}" destId="{AB713E91-6A99-1149-9879-DBDFF73D9082}" srcOrd="0" destOrd="0" presId="urn:microsoft.com/office/officeart/2005/8/layout/StepDownProcess"/>
    <dgm:cxn modelId="{C9F1915E-A565-9349-99E0-1975A15E52FB}" type="presOf" srcId="{6DD3817C-E36E-D543-936F-2437CB55DC5D}" destId="{0008FBC2-03EC-A249-A366-07216E0B06AD}" srcOrd="0" destOrd="1" presId="urn:microsoft.com/office/officeart/2005/8/layout/StepDownProcess"/>
    <dgm:cxn modelId="{68A56465-F211-1746-ADBC-0DE2D97B4B6D}" srcId="{78C94A67-C7B7-CA4A-96B4-93A01A8B6779}" destId="{951B0559-BFB0-E745-849D-770AB7DBF570}" srcOrd="4" destOrd="0" parTransId="{D776ED65-E00B-FA47-88FC-FD9157721275}" sibTransId="{B2FC37E0-FB85-8847-908D-ED3DF19175C7}"/>
    <dgm:cxn modelId="{29BECF78-32A2-EF4E-A3CC-77A17E128A1E}" srcId="{78C94A67-C7B7-CA4A-96B4-93A01A8B6779}" destId="{0FACDF36-9416-5D40-966E-7FA318C5C10F}" srcOrd="3" destOrd="0" parTransId="{12BD5CC8-8FFF-584A-B196-F3920AE7939D}" sibTransId="{B8175164-BFB7-8945-9BEE-4156AC24658B}"/>
    <dgm:cxn modelId="{FFE50286-C24E-3841-9A1E-A05543FE01C4}" srcId="{78C94A67-C7B7-CA4A-96B4-93A01A8B6779}" destId="{B7C46DC1-8C98-4146-8FCC-0E15D2EA9689}" srcOrd="0" destOrd="0" parTransId="{D9BFC130-66FB-DF47-80EF-F80D5CE1EBD2}" sibTransId="{356A4F3F-CC37-2742-B2DC-99E1C4817D93}"/>
    <dgm:cxn modelId="{C2EB6387-A59B-5F4F-ABAE-46362BC7320D}" type="presOf" srcId="{0FACDF36-9416-5D40-966E-7FA318C5C10F}" destId="{E5D4D1B7-D172-FF47-B4B3-2F4A2AB40941}" srcOrd="0" destOrd="3" presId="urn:microsoft.com/office/officeart/2005/8/layout/StepDownProcess"/>
    <dgm:cxn modelId="{A4ADAD97-31C7-7A4E-815F-0B1FA972DC71}" type="presOf" srcId="{A8514792-0511-9B4A-9377-656DE118842E}" destId="{E5D4D1B7-D172-FF47-B4B3-2F4A2AB40941}" srcOrd="0" destOrd="1" presId="urn:microsoft.com/office/officeart/2005/8/layout/StepDownProcess"/>
    <dgm:cxn modelId="{1B75069B-02C5-8B48-8139-E8450039DBCD}" srcId="{07C35E0C-FB76-164C-A58A-150D73329506}" destId="{C6894F0D-2E10-274C-86C2-5FED17CA0B89}" srcOrd="2" destOrd="0" parTransId="{772AB521-6397-5546-8B24-C5B997F9DD70}" sibTransId="{F78B5513-0914-8E42-B1C8-A8EA3D41223D}"/>
    <dgm:cxn modelId="{2602DE9E-587A-F04C-944C-389D4BDF9028}" type="presOf" srcId="{9F0D0F63-5F66-A741-8626-393BA9137929}" destId="{E5D4D1B7-D172-FF47-B4B3-2F4A2AB40941}" srcOrd="0" destOrd="2" presId="urn:microsoft.com/office/officeart/2005/8/layout/StepDownProcess"/>
    <dgm:cxn modelId="{B89AA4A2-8CB7-AE47-A0D1-FEAD239857E0}" srcId="{C6894F0D-2E10-274C-86C2-5FED17CA0B89}" destId="{247EC011-81D6-CB44-9B9B-2192AE128A27}" srcOrd="1" destOrd="0" parTransId="{7BD489EA-F369-8943-B841-AD426393764B}" sibTransId="{ACA2F930-2835-424E-972E-4CA5ABAB3DC5}"/>
    <dgm:cxn modelId="{7BF6A1AF-A41C-7144-9407-83A62692A114}" srcId="{07C35E0C-FB76-164C-A58A-150D73329506}" destId="{78C94A67-C7B7-CA4A-96B4-93A01A8B6779}" srcOrd="1" destOrd="0" parTransId="{0A94129D-B9D3-684A-A3B6-A1605E857E50}" sibTransId="{8BEB83A7-BAE4-1342-BE74-A9A56BFB0FB8}"/>
    <dgm:cxn modelId="{0AD27DBB-E872-F748-ADCB-3EC986D0CC2D}" type="presOf" srcId="{B7C46DC1-8C98-4146-8FCC-0E15D2EA9689}" destId="{E5D4D1B7-D172-FF47-B4B3-2F4A2AB40941}" srcOrd="0" destOrd="0" presId="urn:microsoft.com/office/officeart/2005/8/layout/StepDownProcess"/>
    <dgm:cxn modelId="{32F6BDC5-7D89-F043-B49D-95F6FCF109C8}" type="presOf" srcId="{D27478B2-E91A-724C-92BC-39C5D3BDD8B2}" destId="{3BBD6E40-F3D6-F14C-BF98-55F8DAEF71E1}" srcOrd="0" destOrd="2" presId="urn:microsoft.com/office/officeart/2005/8/layout/StepDownProcess"/>
    <dgm:cxn modelId="{58D8D2C5-59E9-EE4A-BB4B-0AABC647CA9E}" srcId="{78C94A67-C7B7-CA4A-96B4-93A01A8B6779}" destId="{A8514792-0511-9B4A-9377-656DE118842E}" srcOrd="1" destOrd="0" parTransId="{D0763D89-56C6-9540-93C4-17075EE31BE5}" sibTransId="{C867E4FE-C7B5-D541-8E3E-D3E5B875E3E1}"/>
    <dgm:cxn modelId="{2F12DCD4-A5B1-8144-BCEB-966AF5733A58}" srcId="{07C35E0C-FB76-164C-A58A-150D73329506}" destId="{785F555B-1E63-6A47-987C-40300533ACAA}" srcOrd="0" destOrd="0" parTransId="{BF936CED-95E1-F24E-B296-BD684BDB830C}" sibTransId="{15031C6C-0C22-E842-BD0D-E51020F7A788}"/>
    <dgm:cxn modelId="{F39D81E0-879D-3B49-9ADC-E11382EB312F}" srcId="{C6894F0D-2E10-274C-86C2-5FED17CA0B89}" destId="{D27478B2-E91A-724C-92BC-39C5D3BDD8B2}" srcOrd="2" destOrd="0" parTransId="{4D031C5F-0C25-814D-9728-00FD94070AB2}" sibTransId="{A19C8B38-F9B5-4949-9B02-8CDC25F35E2A}"/>
    <dgm:cxn modelId="{6D65E4E6-44FA-404D-AC96-28E743174743}" type="presOf" srcId="{785F555B-1E63-6A47-987C-40300533ACAA}" destId="{6B722538-0D5B-B243-B95A-EE40C14348FA}" srcOrd="0" destOrd="0" presId="urn:microsoft.com/office/officeart/2005/8/layout/StepDownProcess"/>
    <dgm:cxn modelId="{9A0956E7-4C77-8046-BE89-9FEA01CD4D07}" type="presOf" srcId="{ED0B17BA-C600-7449-9788-B128F8DFF7A9}" destId="{0008FBC2-03EC-A249-A366-07216E0B06AD}" srcOrd="0" destOrd="2" presId="urn:microsoft.com/office/officeart/2005/8/layout/StepDownProcess"/>
    <dgm:cxn modelId="{849DDCEE-5DF3-3140-856B-12C23B5389E3}" srcId="{C6894F0D-2E10-274C-86C2-5FED17CA0B89}" destId="{4C382985-9B43-0C4F-AF84-7DC0BDE012F3}" srcOrd="0" destOrd="0" parTransId="{2F3EBFE0-CEAB-124E-BE45-15DDE2B51A08}" sibTransId="{C040B953-2DA4-A647-AC27-7DF3FB7BCCE1}"/>
    <dgm:cxn modelId="{242202F3-76BB-8244-B7F5-A9E4EFB76382}" srcId="{785F555B-1E63-6A47-987C-40300533ACAA}" destId="{6DD3817C-E36E-D543-936F-2437CB55DC5D}" srcOrd="1" destOrd="0" parTransId="{437F747E-C3FD-7E45-9B31-B02E70FC887E}" sibTransId="{EF11D6CA-6ACC-D94C-81BC-BE097D82A130}"/>
    <dgm:cxn modelId="{6DB0C5F3-B57F-6D4B-93F2-E4E80E55B059}" type="presOf" srcId="{4C382985-9B43-0C4F-AF84-7DC0BDE012F3}" destId="{3BBD6E40-F3D6-F14C-BF98-55F8DAEF71E1}" srcOrd="0" destOrd="0" presId="urn:microsoft.com/office/officeart/2005/8/layout/StepDownProcess"/>
    <dgm:cxn modelId="{08811CF8-66A5-8E4C-A0A7-ADB99E083044}" type="presOf" srcId="{1AB4E10E-5847-DF4D-A8B4-9A8BD127CC69}" destId="{0008FBC2-03EC-A249-A366-07216E0B06AD}" srcOrd="0" destOrd="0" presId="urn:microsoft.com/office/officeart/2005/8/layout/StepDownProcess"/>
    <dgm:cxn modelId="{830AA1DC-F57F-FC41-977D-EF39AFA2C722}" type="presParOf" srcId="{550C44B7-0257-434A-8F66-8142807E7E43}" destId="{3C744E50-412A-AC4D-A913-7B25D9612497}" srcOrd="0" destOrd="0" presId="urn:microsoft.com/office/officeart/2005/8/layout/StepDownProcess"/>
    <dgm:cxn modelId="{C024D39B-2F33-644F-8356-D5C0BF4EAEC1}" type="presParOf" srcId="{3C744E50-412A-AC4D-A913-7B25D9612497}" destId="{A90AC818-FBC1-1442-9E7C-0A6BE02672C5}" srcOrd="0" destOrd="0" presId="urn:microsoft.com/office/officeart/2005/8/layout/StepDownProcess"/>
    <dgm:cxn modelId="{2959BEC8-47C3-8C41-8DDC-D430C7EB10AE}" type="presParOf" srcId="{3C744E50-412A-AC4D-A913-7B25D9612497}" destId="{6B722538-0D5B-B243-B95A-EE40C14348FA}" srcOrd="1" destOrd="0" presId="urn:microsoft.com/office/officeart/2005/8/layout/StepDownProcess"/>
    <dgm:cxn modelId="{82864E6B-B02F-6A41-8428-66F8C50947D0}" type="presParOf" srcId="{3C744E50-412A-AC4D-A913-7B25D9612497}" destId="{0008FBC2-03EC-A249-A366-07216E0B06AD}" srcOrd="2" destOrd="0" presId="urn:microsoft.com/office/officeart/2005/8/layout/StepDownProcess"/>
    <dgm:cxn modelId="{1897E0A3-6C70-BA49-A8E8-1C44D209FA1B}" type="presParOf" srcId="{550C44B7-0257-434A-8F66-8142807E7E43}" destId="{9526A099-A5CD-4E45-8508-432886835E3D}" srcOrd="1" destOrd="0" presId="urn:microsoft.com/office/officeart/2005/8/layout/StepDownProcess"/>
    <dgm:cxn modelId="{D0CE19C0-6F3B-0448-BBD3-EF76C78DA457}" type="presParOf" srcId="{550C44B7-0257-434A-8F66-8142807E7E43}" destId="{4BFFBEF9-748F-6444-AFC2-7DE76C8FFC51}" srcOrd="2" destOrd="0" presId="urn:microsoft.com/office/officeart/2005/8/layout/StepDownProcess"/>
    <dgm:cxn modelId="{096F594E-B647-E347-BC3E-7B7ACD905801}" type="presParOf" srcId="{4BFFBEF9-748F-6444-AFC2-7DE76C8FFC51}" destId="{2E147014-C060-0B47-8A35-DEF0D3B81F00}" srcOrd="0" destOrd="0" presId="urn:microsoft.com/office/officeart/2005/8/layout/StepDownProcess"/>
    <dgm:cxn modelId="{E21B377C-B57A-B444-B102-F205B74FCF05}" type="presParOf" srcId="{4BFFBEF9-748F-6444-AFC2-7DE76C8FFC51}" destId="{39891E2A-02C5-A048-8303-83265550F945}" srcOrd="1" destOrd="0" presId="urn:microsoft.com/office/officeart/2005/8/layout/StepDownProcess"/>
    <dgm:cxn modelId="{71759CB1-6C22-AA48-8AC6-D57EE3206FA4}" type="presParOf" srcId="{4BFFBEF9-748F-6444-AFC2-7DE76C8FFC51}" destId="{E5D4D1B7-D172-FF47-B4B3-2F4A2AB40941}" srcOrd="2" destOrd="0" presId="urn:microsoft.com/office/officeart/2005/8/layout/StepDownProcess"/>
    <dgm:cxn modelId="{52856E9D-A99C-0E41-83B9-2A8FD85898DB}" type="presParOf" srcId="{550C44B7-0257-434A-8F66-8142807E7E43}" destId="{B89E72D9-FE5A-9D4E-8A61-257703D3921C}" srcOrd="3" destOrd="0" presId="urn:microsoft.com/office/officeart/2005/8/layout/StepDownProcess"/>
    <dgm:cxn modelId="{184FB32F-45FC-0C4B-9578-DDCC819C6050}" type="presParOf" srcId="{550C44B7-0257-434A-8F66-8142807E7E43}" destId="{D41F9F51-C868-834D-9668-DDC9F953D863}" srcOrd="4" destOrd="0" presId="urn:microsoft.com/office/officeart/2005/8/layout/StepDownProcess"/>
    <dgm:cxn modelId="{ED13D653-1093-704B-867B-1967CFD8ED8F}" type="presParOf" srcId="{D41F9F51-C868-834D-9668-DDC9F953D863}" destId="{AB713E91-6A99-1149-9879-DBDFF73D9082}" srcOrd="0" destOrd="0" presId="urn:microsoft.com/office/officeart/2005/8/layout/StepDownProcess"/>
    <dgm:cxn modelId="{52A5570C-8216-734C-BF4C-FD0297CC2A55}" type="presParOf" srcId="{D41F9F51-C868-834D-9668-DDC9F953D863}" destId="{3BBD6E40-F3D6-F14C-BF98-55F8DAEF71E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ACF276-0FDE-F845-98D8-5784EED42945}"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C90532D5-8911-9D4D-B14C-8675BF9A798A}">
      <dgm:prSet phldrT="[Text]" custT="1"/>
      <dgm:spPr/>
      <dgm:t>
        <a:bodyPr/>
        <a:lstStyle/>
        <a:p>
          <a:r>
            <a:rPr lang="en-US" sz="2800" dirty="0">
              <a:solidFill>
                <a:srgbClr val="FF0000"/>
              </a:solidFill>
            </a:rPr>
            <a:t>FDL </a:t>
          </a:r>
        </a:p>
        <a:p>
          <a:r>
            <a:rPr lang="en-US" sz="2800" dirty="0">
              <a:solidFill>
                <a:srgbClr val="FF0000"/>
              </a:solidFill>
            </a:rPr>
            <a:t>1-2</a:t>
          </a:r>
        </a:p>
      </dgm:t>
    </dgm:pt>
    <dgm:pt modelId="{BE7F2257-6FCD-9449-88D7-99D82E80246F}" type="parTrans" cxnId="{D20050A2-09EB-E84B-A530-99FAA32D37C5}">
      <dgm:prSet/>
      <dgm:spPr/>
      <dgm:t>
        <a:bodyPr/>
        <a:lstStyle/>
        <a:p>
          <a:endParaRPr lang="en-US">
            <a:solidFill>
              <a:srgbClr val="FF0000"/>
            </a:solidFill>
          </a:endParaRPr>
        </a:p>
      </dgm:t>
    </dgm:pt>
    <dgm:pt modelId="{9709EF82-117B-FE41-96F7-53A004A78659}" type="sibTrans" cxnId="{D20050A2-09EB-E84B-A530-99FAA32D37C5}">
      <dgm:prSet/>
      <dgm:spPr/>
      <dgm:t>
        <a:bodyPr/>
        <a:lstStyle/>
        <a:p>
          <a:endParaRPr lang="en-US">
            <a:solidFill>
              <a:srgbClr val="FF0000"/>
            </a:solidFill>
          </a:endParaRPr>
        </a:p>
      </dgm:t>
    </dgm:pt>
    <dgm:pt modelId="{718A7017-F895-5D47-B6BC-8A4F04AB2265}">
      <dgm:prSet phldrT="[Text]" custT="1"/>
      <dgm:spPr/>
      <dgm:t>
        <a:bodyPr/>
        <a:lstStyle/>
        <a:p>
          <a:r>
            <a:rPr lang="en-US" sz="2800" dirty="0">
              <a:solidFill>
                <a:srgbClr val="FF0000"/>
              </a:solidFill>
            </a:rPr>
            <a:t>FDL3</a:t>
          </a:r>
        </a:p>
      </dgm:t>
    </dgm:pt>
    <dgm:pt modelId="{437FD8D4-9DD0-F242-81CF-F8BF27735A91}" type="parTrans" cxnId="{8014BA5C-E810-1747-8F8D-0EA62B8FBD18}">
      <dgm:prSet/>
      <dgm:spPr/>
      <dgm:t>
        <a:bodyPr/>
        <a:lstStyle/>
        <a:p>
          <a:endParaRPr lang="en-US">
            <a:solidFill>
              <a:srgbClr val="FF0000"/>
            </a:solidFill>
          </a:endParaRPr>
        </a:p>
      </dgm:t>
    </dgm:pt>
    <dgm:pt modelId="{216E15D5-5F9A-F34D-89C5-BE786495CC77}" type="sibTrans" cxnId="{8014BA5C-E810-1747-8F8D-0EA62B8FBD18}">
      <dgm:prSet/>
      <dgm:spPr/>
      <dgm:t>
        <a:bodyPr/>
        <a:lstStyle/>
        <a:p>
          <a:endParaRPr lang="en-US">
            <a:solidFill>
              <a:srgbClr val="FF0000"/>
            </a:solidFill>
          </a:endParaRPr>
        </a:p>
      </dgm:t>
    </dgm:pt>
    <dgm:pt modelId="{740392E6-7ECA-1649-B3D9-E708B067640D}">
      <dgm:prSet phldrT="[Text]" custT="1"/>
      <dgm:spPr/>
      <dgm:t>
        <a:bodyPr/>
        <a:lstStyle/>
        <a:p>
          <a:r>
            <a:rPr lang="en-US" sz="2800" b="0" dirty="0">
              <a:solidFill>
                <a:srgbClr val="FF0000"/>
              </a:solidFill>
            </a:rPr>
            <a:t>FDL 4</a:t>
          </a:r>
        </a:p>
      </dgm:t>
    </dgm:pt>
    <dgm:pt modelId="{6058BA6C-7B33-AE4A-A40D-BDBC09C04D68}" type="parTrans" cxnId="{DDB2A074-748D-4041-A31D-148B5AF89E53}">
      <dgm:prSet/>
      <dgm:spPr/>
      <dgm:t>
        <a:bodyPr/>
        <a:lstStyle/>
        <a:p>
          <a:endParaRPr lang="en-US">
            <a:solidFill>
              <a:srgbClr val="FF0000"/>
            </a:solidFill>
          </a:endParaRPr>
        </a:p>
      </dgm:t>
    </dgm:pt>
    <dgm:pt modelId="{CC813D42-53E1-714D-A918-79A39FAB28B5}" type="sibTrans" cxnId="{DDB2A074-748D-4041-A31D-148B5AF89E53}">
      <dgm:prSet/>
      <dgm:spPr/>
      <dgm:t>
        <a:bodyPr/>
        <a:lstStyle/>
        <a:p>
          <a:endParaRPr lang="en-US">
            <a:solidFill>
              <a:srgbClr val="FF0000"/>
            </a:solidFill>
          </a:endParaRPr>
        </a:p>
      </dgm:t>
    </dgm:pt>
    <dgm:pt modelId="{7753C195-9E97-E849-A5F1-6C9FA3F2D5E1}">
      <dgm:prSet custT="1"/>
      <dgm:spPr/>
      <dgm:t>
        <a:bodyPr/>
        <a:lstStyle/>
        <a:p>
          <a:r>
            <a:rPr lang="en-US" sz="2800" b="0" dirty="0">
              <a:solidFill>
                <a:srgbClr val="FF0000"/>
              </a:solidFill>
            </a:rPr>
            <a:t>FDL 5</a:t>
          </a:r>
        </a:p>
      </dgm:t>
    </dgm:pt>
    <dgm:pt modelId="{6F1DA494-4D5C-2A4E-B4B5-F9AD6461EBAA}" type="parTrans" cxnId="{0EAA1B02-8AB5-1B42-A3C6-186C91D8F142}">
      <dgm:prSet/>
      <dgm:spPr/>
      <dgm:t>
        <a:bodyPr/>
        <a:lstStyle/>
        <a:p>
          <a:endParaRPr lang="en-US">
            <a:solidFill>
              <a:srgbClr val="FF0000"/>
            </a:solidFill>
          </a:endParaRPr>
        </a:p>
      </dgm:t>
    </dgm:pt>
    <dgm:pt modelId="{E98D14C4-6533-7742-9FDE-EA436CD2DA84}" type="sibTrans" cxnId="{0EAA1B02-8AB5-1B42-A3C6-186C91D8F142}">
      <dgm:prSet/>
      <dgm:spPr/>
      <dgm:t>
        <a:bodyPr/>
        <a:lstStyle/>
        <a:p>
          <a:endParaRPr lang="en-US">
            <a:solidFill>
              <a:srgbClr val="FF0000"/>
            </a:solidFill>
          </a:endParaRPr>
        </a:p>
      </dgm:t>
    </dgm:pt>
    <dgm:pt modelId="{27BFEDA8-FC36-3149-A175-B7FD96E8E70B}">
      <dgm:prSet custT="1"/>
      <dgm:spPr/>
      <dgm:t>
        <a:bodyPr/>
        <a:lstStyle/>
        <a:p>
          <a:r>
            <a:rPr lang="en-US" sz="2800" b="1" dirty="0">
              <a:solidFill>
                <a:srgbClr val="FF0000"/>
              </a:solidFill>
            </a:rPr>
            <a:t>FDL 6</a:t>
          </a:r>
        </a:p>
      </dgm:t>
    </dgm:pt>
    <dgm:pt modelId="{06820F48-10FF-3348-B6E5-1AECAB06DF84}" type="parTrans" cxnId="{260A3447-73B8-E94E-9189-8D6C2B94EA37}">
      <dgm:prSet/>
      <dgm:spPr/>
      <dgm:t>
        <a:bodyPr/>
        <a:lstStyle/>
        <a:p>
          <a:endParaRPr lang="en-US">
            <a:solidFill>
              <a:srgbClr val="FF0000"/>
            </a:solidFill>
          </a:endParaRPr>
        </a:p>
      </dgm:t>
    </dgm:pt>
    <dgm:pt modelId="{BC1FAECB-B93C-2D4F-99E4-D1EB2E836A04}" type="sibTrans" cxnId="{260A3447-73B8-E94E-9189-8D6C2B94EA37}">
      <dgm:prSet/>
      <dgm:spPr/>
      <dgm:t>
        <a:bodyPr/>
        <a:lstStyle/>
        <a:p>
          <a:endParaRPr lang="en-US">
            <a:solidFill>
              <a:srgbClr val="FF0000"/>
            </a:solidFill>
          </a:endParaRPr>
        </a:p>
      </dgm:t>
    </dgm:pt>
    <dgm:pt modelId="{3613B341-1825-424F-A842-DE67DFCDA983}" type="pres">
      <dgm:prSet presAssocID="{23ACF276-0FDE-F845-98D8-5784EED42945}" presName="rootnode" presStyleCnt="0">
        <dgm:presLayoutVars>
          <dgm:chMax/>
          <dgm:chPref/>
          <dgm:dir/>
          <dgm:animLvl val="lvl"/>
        </dgm:presLayoutVars>
      </dgm:prSet>
      <dgm:spPr/>
    </dgm:pt>
    <dgm:pt modelId="{34ACF214-4B94-BF4E-846A-7FAE01AB3F9B}" type="pres">
      <dgm:prSet presAssocID="{C90532D5-8911-9D4D-B14C-8675BF9A798A}" presName="composite" presStyleCnt="0"/>
      <dgm:spPr/>
    </dgm:pt>
    <dgm:pt modelId="{ED16C308-D8E0-E948-B618-D187B9B072B1}" type="pres">
      <dgm:prSet presAssocID="{C90532D5-8911-9D4D-B14C-8675BF9A798A}" presName="LShape" presStyleLbl="alignNode1" presStyleIdx="0" presStyleCnt="9" custLinFactY="70033" custLinFactNeighborX="2353" custLinFactNeighborY="100000"/>
      <dgm:spPr/>
    </dgm:pt>
    <dgm:pt modelId="{4A49AE2B-27D5-FA47-A759-A7180B88A558}" type="pres">
      <dgm:prSet presAssocID="{C90532D5-8911-9D4D-B14C-8675BF9A798A}" presName="ParentText" presStyleLbl="revTx" presStyleIdx="0" presStyleCnt="5" custScaleX="138305" custScaleY="139173" custLinFactY="65755" custLinFactNeighborX="22013" custLinFactNeighborY="100000">
        <dgm:presLayoutVars>
          <dgm:chMax val="0"/>
          <dgm:chPref val="0"/>
          <dgm:bulletEnabled val="1"/>
        </dgm:presLayoutVars>
      </dgm:prSet>
      <dgm:spPr/>
    </dgm:pt>
    <dgm:pt modelId="{B6622EAC-7010-354D-BD55-AD36E0EFFE7F}" type="pres">
      <dgm:prSet presAssocID="{C90532D5-8911-9D4D-B14C-8675BF9A798A}" presName="Triangle" presStyleLbl="alignNode1" presStyleIdx="1" presStyleCnt="9" custLinFactX="36262" custLinFactY="197798" custLinFactNeighborX="100000" custLinFactNeighborY="200000"/>
      <dgm:spPr/>
    </dgm:pt>
    <dgm:pt modelId="{4A53F38F-A88A-8C41-8FDD-6C32A55C2F61}" type="pres">
      <dgm:prSet presAssocID="{9709EF82-117B-FE41-96F7-53A004A78659}" presName="sibTrans" presStyleCnt="0"/>
      <dgm:spPr/>
    </dgm:pt>
    <dgm:pt modelId="{E7444088-CCE0-E549-9A66-757D59742FA4}" type="pres">
      <dgm:prSet presAssocID="{9709EF82-117B-FE41-96F7-53A004A78659}" presName="space" presStyleCnt="0"/>
      <dgm:spPr/>
    </dgm:pt>
    <dgm:pt modelId="{9B9FDDA4-4998-E141-8700-205D8DC6A629}" type="pres">
      <dgm:prSet presAssocID="{718A7017-F895-5D47-B6BC-8A4F04AB2265}" presName="composite" presStyleCnt="0"/>
      <dgm:spPr/>
    </dgm:pt>
    <dgm:pt modelId="{95E5E368-22BE-D449-AF48-B23E2E8CEC2D}" type="pres">
      <dgm:prSet presAssocID="{718A7017-F895-5D47-B6BC-8A4F04AB2265}" presName="LShape" presStyleLbl="alignNode1" presStyleIdx="2" presStyleCnt="9" custScaleX="136172" custLinFactY="11142" custLinFactNeighborX="1936" custLinFactNeighborY="100000"/>
      <dgm:spPr/>
    </dgm:pt>
    <dgm:pt modelId="{6B1C38F0-AAAE-644A-8B55-C05E27FB4933}" type="pres">
      <dgm:prSet presAssocID="{718A7017-F895-5D47-B6BC-8A4F04AB2265}" presName="ParentText" presStyleLbl="revTx" presStyleIdx="1" presStyleCnt="5" custScaleX="128050" custLinFactNeighborX="5361" custLinFactNeighborY="89907">
        <dgm:presLayoutVars>
          <dgm:chMax val="0"/>
          <dgm:chPref val="0"/>
          <dgm:bulletEnabled val="1"/>
        </dgm:presLayoutVars>
      </dgm:prSet>
      <dgm:spPr/>
    </dgm:pt>
    <dgm:pt modelId="{397CADCE-45A6-2547-9D38-90C07307A914}" type="pres">
      <dgm:prSet presAssocID="{718A7017-F895-5D47-B6BC-8A4F04AB2265}" presName="Triangle" presStyleLbl="alignNode1" presStyleIdx="3" presStyleCnt="9" custLinFactNeighborX="70104" custLinFactNeighborY="7379"/>
      <dgm:spPr/>
    </dgm:pt>
    <dgm:pt modelId="{51726035-1C1F-3944-A852-9C073791928D}" type="pres">
      <dgm:prSet presAssocID="{216E15D5-5F9A-F34D-89C5-BE786495CC77}" presName="sibTrans" presStyleCnt="0"/>
      <dgm:spPr/>
    </dgm:pt>
    <dgm:pt modelId="{A8B61CC8-43AA-CE4D-A5A5-38D46610AEEA}" type="pres">
      <dgm:prSet presAssocID="{216E15D5-5F9A-F34D-89C5-BE786495CC77}" presName="space" presStyleCnt="0"/>
      <dgm:spPr/>
    </dgm:pt>
    <dgm:pt modelId="{1AE37901-CA93-1A46-A3F7-1162F7B22026}" type="pres">
      <dgm:prSet presAssocID="{740392E6-7ECA-1649-B3D9-E708B067640D}" presName="composite" presStyleCnt="0"/>
      <dgm:spPr/>
    </dgm:pt>
    <dgm:pt modelId="{0772A9CD-FEE9-E541-A876-902992CF1596}" type="pres">
      <dgm:prSet presAssocID="{740392E6-7ECA-1649-B3D9-E708B067640D}" presName="LShape" presStyleLbl="alignNode1" presStyleIdx="4" presStyleCnt="9"/>
      <dgm:spPr/>
    </dgm:pt>
    <dgm:pt modelId="{18564CD6-9600-9249-844B-683C8E1DFEA9}" type="pres">
      <dgm:prSet presAssocID="{740392E6-7ECA-1649-B3D9-E708B067640D}" presName="ParentText" presStyleLbl="revTx" presStyleIdx="2" presStyleCnt="5" custScaleX="124710" custLinFactNeighborX="17755" custLinFactNeighborY="2170">
        <dgm:presLayoutVars>
          <dgm:chMax val="0"/>
          <dgm:chPref val="0"/>
          <dgm:bulletEnabled val="1"/>
        </dgm:presLayoutVars>
      </dgm:prSet>
      <dgm:spPr/>
    </dgm:pt>
    <dgm:pt modelId="{69099DCC-11C9-8844-B5FC-3787C5B00552}" type="pres">
      <dgm:prSet presAssocID="{740392E6-7ECA-1649-B3D9-E708B067640D}" presName="Triangle" presStyleLbl="alignNode1" presStyleIdx="5" presStyleCnt="9" custLinFactX="100000" custLinFactY="-111978" custLinFactNeighborX="128232" custLinFactNeighborY="-200000"/>
      <dgm:spPr/>
    </dgm:pt>
    <dgm:pt modelId="{C20F4C3E-89C3-2A4B-843E-85FEC6AFCA7F}" type="pres">
      <dgm:prSet presAssocID="{CC813D42-53E1-714D-A918-79A39FAB28B5}" presName="sibTrans" presStyleCnt="0"/>
      <dgm:spPr/>
    </dgm:pt>
    <dgm:pt modelId="{F4B33D71-D6C0-D94E-A338-7BC7E0834AF3}" type="pres">
      <dgm:prSet presAssocID="{CC813D42-53E1-714D-A918-79A39FAB28B5}" presName="space" presStyleCnt="0"/>
      <dgm:spPr/>
    </dgm:pt>
    <dgm:pt modelId="{C404A6AB-B63E-754A-9AD2-17645F48A917}" type="pres">
      <dgm:prSet presAssocID="{7753C195-9E97-E849-A5F1-6C9FA3F2D5E1}" presName="composite" presStyleCnt="0"/>
      <dgm:spPr/>
    </dgm:pt>
    <dgm:pt modelId="{8D42E123-A870-F44A-A4B4-BCE3A71FE9D8}" type="pres">
      <dgm:prSet presAssocID="{7753C195-9E97-E849-A5F1-6C9FA3F2D5E1}" presName="LShape" presStyleLbl="alignNode1" presStyleIdx="6" presStyleCnt="9" custLinFactNeighborX="-484" custLinFactNeighborY="-85370"/>
      <dgm:spPr/>
    </dgm:pt>
    <dgm:pt modelId="{0C6F2788-0955-544E-B171-344D804DA738}" type="pres">
      <dgm:prSet presAssocID="{7753C195-9E97-E849-A5F1-6C9FA3F2D5E1}" presName="ParentText" presStyleLbl="revTx" presStyleIdx="3" presStyleCnt="5" custScaleX="148430" custLinFactNeighborX="19755" custLinFactNeighborY="-61549">
        <dgm:presLayoutVars>
          <dgm:chMax val="0"/>
          <dgm:chPref val="0"/>
          <dgm:bulletEnabled val="1"/>
        </dgm:presLayoutVars>
      </dgm:prSet>
      <dgm:spPr/>
    </dgm:pt>
    <dgm:pt modelId="{51BE9140-48E7-CE46-B534-C20F6B3F8891}" type="pres">
      <dgm:prSet presAssocID="{7753C195-9E97-E849-A5F1-6C9FA3F2D5E1}" presName="Triangle" presStyleLbl="alignNode1" presStyleIdx="7" presStyleCnt="9" custLinFactY="100000" custLinFactNeighborX="45547" custLinFactNeighborY="142092"/>
      <dgm:spPr/>
    </dgm:pt>
    <dgm:pt modelId="{0A2A7BDA-1EB0-0F4E-8CDC-1DC5EDCB3596}" type="pres">
      <dgm:prSet presAssocID="{E98D14C4-6533-7742-9FDE-EA436CD2DA84}" presName="sibTrans" presStyleCnt="0"/>
      <dgm:spPr/>
    </dgm:pt>
    <dgm:pt modelId="{5692ADF8-38F2-8840-BF77-E735ABA387EF}" type="pres">
      <dgm:prSet presAssocID="{E98D14C4-6533-7742-9FDE-EA436CD2DA84}" presName="space" presStyleCnt="0"/>
      <dgm:spPr/>
    </dgm:pt>
    <dgm:pt modelId="{06595891-3750-5046-887F-C69F00FFA5D1}" type="pres">
      <dgm:prSet presAssocID="{27BFEDA8-FC36-3149-A175-B7FD96E8E70B}" presName="composite" presStyleCnt="0"/>
      <dgm:spPr/>
    </dgm:pt>
    <dgm:pt modelId="{9F13013A-B43F-A74A-A0BF-D85B98990746}" type="pres">
      <dgm:prSet presAssocID="{27BFEDA8-FC36-3149-A175-B7FD96E8E70B}" presName="LShape" presStyleLbl="alignNode1" presStyleIdx="8" presStyleCnt="9" custScaleX="137706" custLinFactNeighborX="-16539" custLinFactNeighborY="61078"/>
      <dgm:spPr/>
    </dgm:pt>
    <dgm:pt modelId="{EB2A38B3-4FA6-E64C-84BA-494E22399440}" type="pres">
      <dgm:prSet presAssocID="{27BFEDA8-FC36-3149-A175-B7FD96E8E70B}" presName="ParentText" presStyleLbl="revTx" presStyleIdx="4" presStyleCnt="5" custScaleX="181339" custLinFactNeighborX="2191" custLinFactNeighborY="46171">
        <dgm:presLayoutVars>
          <dgm:chMax val="0"/>
          <dgm:chPref val="0"/>
          <dgm:bulletEnabled val="1"/>
        </dgm:presLayoutVars>
      </dgm:prSet>
      <dgm:spPr/>
    </dgm:pt>
  </dgm:ptLst>
  <dgm:cxnLst>
    <dgm:cxn modelId="{0EAA1B02-8AB5-1B42-A3C6-186C91D8F142}" srcId="{23ACF276-0FDE-F845-98D8-5784EED42945}" destId="{7753C195-9E97-E849-A5F1-6C9FA3F2D5E1}" srcOrd="3" destOrd="0" parTransId="{6F1DA494-4D5C-2A4E-B4B5-F9AD6461EBAA}" sibTransId="{E98D14C4-6533-7742-9FDE-EA436CD2DA84}"/>
    <dgm:cxn modelId="{4B5E4C3C-87DE-FB42-865A-2A8B1C43497B}" type="presOf" srcId="{C90532D5-8911-9D4D-B14C-8675BF9A798A}" destId="{4A49AE2B-27D5-FA47-A759-A7180B88A558}" srcOrd="0" destOrd="0" presId="urn:microsoft.com/office/officeart/2009/3/layout/StepUpProcess"/>
    <dgm:cxn modelId="{260A3447-73B8-E94E-9189-8D6C2B94EA37}" srcId="{23ACF276-0FDE-F845-98D8-5784EED42945}" destId="{27BFEDA8-FC36-3149-A175-B7FD96E8E70B}" srcOrd="4" destOrd="0" parTransId="{06820F48-10FF-3348-B6E5-1AECAB06DF84}" sibTransId="{BC1FAECB-B93C-2D4F-99E4-D1EB2E836A04}"/>
    <dgm:cxn modelId="{8014BA5C-E810-1747-8F8D-0EA62B8FBD18}" srcId="{23ACF276-0FDE-F845-98D8-5784EED42945}" destId="{718A7017-F895-5D47-B6BC-8A4F04AB2265}" srcOrd="1" destOrd="0" parTransId="{437FD8D4-9DD0-F242-81CF-F8BF27735A91}" sibTransId="{216E15D5-5F9A-F34D-89C5-BE786495CC77}"/>
    <dgm:cxn modelId="{0473E85E-0443-2D4D-87AB-171FF77FF14B}" type="presOf" srcId="{740392E6-7ECA-1649-B3D9-E708B067640D}" destId="{18564CD6-9600-9249-844B-683C8E1DFEA9}" srcOrd="0" destOrd="0" presId="urn:microsoft.com/office/officeart/2009/3/layout/StepUpProcess"/>
    <dgm:cxn modelId="{A3321062-6462-5245-A042-88E92018BAF6}" type="presOf" srcId="{27BFEDA8-FC36-3149-A175-B7FD96E8E70B}" destId="{EB2A38B3-4FA6-E64C-84BA-494E22399440}" srcOrd="0" destOrd="0" presId="urn:microsoft.com/office/officeart/2009/3/layout/StepUpProcess"/>
    <dgm:cxn modelId="{30EDD964-BCDA-2B4C-8CD8-303DA5EC682D}" type="presOf" srcId="{7753C195-9E97-E849-A5F1-6C9FA3F2D5E1}" destId="{0C6F2788-0955-544E-B171-344D804DA738}" srcOrd="0" destOrd="0" presId="urn:microsoft.com/office/officeart/2009/3/layout/StepUpProcess"/>
    <dgm:cxn modelId="{DDB2A074-748D-4041-A31D-148B5AF89E53}" srcId="{23ACF276-0FDE-F845-98D8-5784EED42945}" destId="{740392E6-7ECA-1649-B3D9-E708B067640D}" srcOrd="2" destOrd="0" parTransId="{6058BA6C-7B33-AE4A-A40D-BDBC09C04D68}" sibTransId="{CC813D42-53E1-714D-A918-79A39FAB28B5}"/>
    <dgm:cxn modelId="{D20050A2-09EB-E84B-A530-99FAA32D37C5}" srcId="{23ACF276-0FDE-F845-98D8-5784EED42945}" destId="{C90532D5-8911-9D4D-B14C-8675BF9A798A}" srcOrd="0" destOrd="0" parTransId="{BE7F2257-6FCD-9449-88D7-99D82E80246F}" sibTransId="{9709EF82-117B-FE41-96F7-53A004A78659}"/>
    <dgm:cxn modelId="{C9BEA5C7-9630-3043-BBD7-0BA7F0D51B09}" type="presOf" srcId="{718A7017-F895-5D47-B6BC-8A4F04AB2265}" destId="{6B1C38F0-AAAE-644A-8B55-C05E27FB4933}" srcOrd="0" destOrd="0" presId="urn:microsoft.com/office/officeart/2009/3/layout/StepUpProcess"/>
    <dgm:cxn modelId="{94C2FAEE-C4D3-104C-8819-D46AD146B8D8}" type="presOf" srcId="{23ACF276-0FDE-F845-98D8-5784EED42945}" destId="{3613B341-1825-424F-A842-DE67DFCDA983}" srcOrd="0" destOrd="0" presId="urn:microsoft.com/office/officeart/2009/3/layout/StepUpProcess"/>
    <dgm:cxn modelId="{4A4FA6E1-E96A-1740-B4DB-AF632BB8A7B0}" type="presParOf" srcId="{3613B341-1825-424F-A842-DE67DFCDA983}" destId="{34ACF214-4B94-BF4E-846A-7FAE01AB3F9B}" srcOrd="0" destOrd="0" presId="urn:microsoft.com/office/officeart/2009/3/layout/StepUpProcess"/>
    <dgm:cxn modelId="{3A310C93-15F0-7B46-9040-9EF698A18DA0}" type="presParOf" srcId="{34ACF214-4B94-BF4E-846A-7FAE01AB3F9B}" destId="{ED16C308-D8E0-E948-B618-D187B9B072B1}" srcOrd="0" destOrd="0" presId="urn:microsoft.com/office/officeart/2009/3/layout/StepUpProcess"/>
    <dgm:cxn modelId="{B43EAD02-0A04-3046-8375-E07736ABC8BD}" type="presParOf" srcId="{34ACF214-4B94-BF4E-846A-7FAE01AB3F9B}" destId="{4A49AE2B-27D5-FA47-A759-A7180B88A558}" srcOrd="1" destOrd="0" presId="urn:microsoft.com/office/officeart/2009/3/layout/StepUpProcess"/>
    <dgm:cxn modelId="{CA93AD89-B364-8A40-82F2-0CE1481CFC13}" type="presParOf" srcId="{34ACF214-4B94-BF4E-846A-7FAE01AB3F9B}" destId="{B6622EAC-7010-354D-BD55-AD36E0EFFE7F}" srcOrd="2" destOrd="0" presId="urn:microsoft.com/office/officeart/2009/3/layout/StepUpProcess"/>
    <dgm:cxn modelId="{38A6FCF6-F0DD-7644-BEAD-21CEE81E3FC3}" type="presParOf" srcId="{3613B341-1825-424F-A842-DE67DFCDA983}" destId="{4A53F38F-A88A-8C41-8FDD-6C32A55C2F61}" srcOrd="1" destOrd="0" presId="urn:microsoft.com/office/officeart/2009/3/layout/StepUpProcess"/>
    <dgm:cxn modelId="{85840B5E-42FA-774D-80F6-B006554DB9F3}" type="presParOf" srcId="{4A53F38F-A88A-8C41-8FDD-6C32A55C2F61}" destId="{E7444088-CCE0-E549-9A66-757D59742FA4}" srcOrd="0" destOrd="0" presId="urn:microsoft.com/office/officeart/2009/3/layout/StepUpProcess"/>
    <dgm:cxn modelId="{7549C21E-05EE-604F-909A-E3105D284106}" type="presParOf" srcId="{3613B341-1825-424F-A842-DE67DFCDA983}" destId="{9B9FDDA4-4998-E141-8700-205D8DC6A629}" srcOrd="2" destOrd="0" presId="urn:microsoft.com/office/officeart/2009/3/layout/StepUpProcess"/>
    <dgm:cxn modelId="{98776A0B-E772-2F4F-A794-57848BE5352C}" type="presParOf" srcId="{9B9FDDA4-4998-E141-8700-205D8DC6A629}" destId="{95E5E368-22BE-D449-AF48-B23E2E8CEC2D}" srcOrd="0" destOrd="0" presId="urn:microsoft.com/office/officeart/2009/3/layout/StepUpProcess"/>
    <dgm:cxn modelId="{A523F871-7976-3745-90B8-3833BFDD776E}" type="presParOf" srcId="{9B9FDDA4-4998-E141-8700-205D8DC6A629}" destId="{6B1C38F0-AAAE-644A-8B55-C05E27FB4933}" srcOrd="1" destOrd="0" presId="urn:microsoft.com/office/officeart/2009/3/layout/StepUpProcess"/>
    <dgm:cxn modelId="{AF6DB7E1-0E6D-EA43-BCE1-56679E365265}" type="presParOf" srcId="{9B9FDDA4-4998-E141-8700-205D8DC6A629}" destId="{397CADCE-45A6-2547-9D38-90C07307A914}" srcOrd="2" destOrd="0" presId="urn:microsoft.com/office/officeart/2009/3/layout/StepUpProcess"/>
    <dgm:cxn modelId="{BD0A8728-76B8-DD47-8D08-77EA2A274214}" type="presParOf" srcId="{3613B341-1825-424F-A842-DE67DFCDA983}" destId="{51726035-1C1F-3944-A852-9C073791928D}" srcOrd="3" destOrd="0" presId="urn:microsoft.com/office/officeart/2009/3/layout/StepUpProcess"/>
    <dgm:cxn modelId="{4220420F-685A-E242-B49F-CC7CAAA26BF4}" type="presParOf" srcId="{51726035-1C1F-3944-A852-9C073791928D}" destId="{A8B61CC8-43AA-CE4D-A5A5-38D46610AEEA}" srcOrd="0" destOrd="0" presId="urn:microsoft.com/office/officeart/2009/3/layout/StepUpProcess"/>
    <dgm:cxn modelId="{9BBD0B12-2FE2-574F-8959-65F89A0D7DF2}" type="presParOf" srcId="{3613B341-1825-424F-A842-DE67DFCDA983}" destId="{1AE37901-CA93-1A46-A3F7-1162F7B22026}" srcOrd="4" destOrd="0" presId="urn:microsoft.com/office/officeart/2009/3/layout/StepUpProcess"/>
    <dgm:cxn modelId="{68865F2A-F0BC-6143-9872-D06EC98FAA1F}" type="presParOf" srcId="{1AE37901-CA93-1A46-A3F7-1162F7B22026}" destId="{0772A9CD-FEE9-E541-A876-902992CF1596}" srcOrd="0" destOrd="0" presId="urn:microsoft.com/office/officeart/2009/3/layout/StepUpProcess"/>
    <dgm:cxn modelId="{639D32C0-A858-934D-B3CF-3A94B5E3FFE1}" type="presParOf" srcId="{1AE37901-CA93-1A46-A3F7-1162F7B22026}" destId="{18564CD6-9600-9249-844B-683C8E1DFEA9}" srcOrd="1" destOrd="0" presId="urn:microsoft.com/office/officeart/2009/3/layout/StepUpProcess"/>
    <dgm:cxn modelId="{D94BED7D-A8B5-DE48-917B-5C8FF4A81F85}" type="presParOf" srcId="{1AE37901-CA93-1A46-A3F7-1162F7B22026}" destId="{69099DCC-11C9-8844-B5FC-3787C5B00552}" srcOrd="2" destOrd="0" presId="urn:microsoft.com/office/officeart/2009/3/layout/StepUpProcess"/>
    <dgm:cxn modelId="{EC8E0E1D-8BE8-1A4A-AC22-084FF0F37617}" type="presParOf" srcId="{3613B341-1825-424F-A842-DE67DFCDA983}" destId="{C20F4C3E-89C3-2A4B-843E-85FEC6AFCA7F}" srcOrd="5" destOrd="0" presId="urn:microsoft.com/office/officeart/2009/3/layout/StepUpProcess"/>
    <dgm:cxn modelId="{29D2A96E-2B45-4A43-82BD-291EBB57DC9B}" type="presParOf" srcId="{C20F4C3E-89C3-2A4B-843E-85FEC6AFCA7F}" destId="{F4B33D71-D6C0-D94E-A338-7BC7E0834AF3}" srcOrd="0" destOrd="0" presId="urn:microsoft.com/office/officeart/2009/3/layout/StepUpProcess"/>
    <dgm:cxn modelId="{89EE4549-61DA-CA42-856F-398B72993250}" type="presParOf" srcId="{3613B341-1825-424F-A842-DE67DFCDA983}" destId="{C404A6AB-B63E-754A-9AD2-17645F48A917}" srcOrd="6" destOrd="0" presId="urn:microsoft.com/office/officeart/2009/3/layout/StepUpProcess"/>
    <dgm:cxn modelId="{D459A624-E5A7-B44C-8620-5B8CE92D566E}" type="presParOf" srcId="{C404A6AB-B63E-754A-9AD2-17645F48A917}" destId="{8D42E123-A870-F44A-A4B4-BCE3A71FE9D8}" srcOrd="0" destOrd="0" presId="urn:microsoft.com/office/officeart/2009/3/layout/StepUpProcess"/>
    <dgm:cxn modelId="{2F975B72-6239-964C-93C8-C07092E3E88F}" type="presParOf" srcId="{C404A6AB-B63E-754A-9AD2-17645F48A917}" destId="{0C6F2788-0955-544E-B171-344D804DA738}" srcOrd="1" destOrd="0" presId="urn:microsoft.com/office/officeart/2009/3/layout/StepUpProcess"/>
    <dgm:cxn modelId="{E7FBF4CC-052C-ED42-A6B1-9DA8D222B604}" type="presParOf" srcId="{C404A6AB-B63E-754A-9AD2-17645F48A917}" destId="{51BE9140-48E7-CE46-B534-C20F6B3F8891}" srcOrd="2" destOrd="0" presId="urn:microsoft.com/office/officeart/2009/3/layout/StepUpProcess"/>
    <dgm:cxn modelId="{2261C5D2-E405-AB49-AF3B-7B3C8EAE074F}" type="presParOf" srcId="{3613B341-1825-424F-A842-DE67DFCDA983}" destId="{0A2A7BDA-1EB0-0F4E-8CDC-1DC5EDCB3596}" srcOrd="7" destOrd="0" presId="urn:microsoft.com/office/officeart/2009/3/layout/StepUpProcess"/>
    <dgm:cxn modelId="{9489D4EA-8146-864B-913E-3E3231A0F85C}" type="presParOf" srcId="{0A2A7BDA-1EB0-0F4E-8CDC-1DC5EDCB3596}" destId="{5692ADF8-38F2-8840-BF77-E735ABA387EF}" srcOrd="0" destOrd="0" presId="urn:microsoft.com/office/officeart/2009/3/layout/StepUpProcess"/>
    <dgm:cxn modelId="{96C41486-9AE4-7B4F-B468-678275D0963B}" type="presParOf" srcId="{3613B341-1825-424F-A842-DE67DFCDA983}" destId="{06595891-3750-5046-887F-C69F00FFA5D1}" srcOrd="8" destOrd="0" presId="urn:microsoft.com/office/officeart/2009/3/layout/StepUpProcess"/>
    <dgm:cxn modelId="{39D0B26C-C053-514E-9DDE-FAA9105EFE35}" type="presParOf" srcId="{06595891-3750-5046-887F-C69F00FFA5D1}" destId="{9F13013A-B43F-A74A-A0BF-D85B98990746}" srcOrd="0" destOrd="0" presId="urn:microsoft.com/office/officeart/2009/3/layout/StepUpProcess"/>
    <dgm:cxn modelId="{79FD26E8-B132-BE43-AB14-2905819973F7}" type="presParOf" srcId="{06595891-3750-5046-887F-C69F00FFA5D1}" destId="{EB2A38B3-4FA6-E64C-84BA-494E223994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pt>
    <dgm:pt modelId="{8861EA61-A10B-43EF-A182-C257B55F774A}">
      <dgm:prSet phldrT="[Text]"/>
      <dgm:spPr/>
      <dgm:t>
        <a:bodyPr/>
        <a:lstStyle/>
        <a:p>
          <a:r>
            <a:rPr lang="en-US" dirty="0"/>
            <a:t>Anxiety Disorder</a:t>
          </a:r>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dgm:spPr/>
      <dgm:t>
        <a:bodyPr/>
        <a:lstStyle/>
        <a:p>
          <a:r>
            <a:rPr lang="en-US" dirty="0"/>
            <a:t>OCD</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dgm:spPr/>
      <dgm:t>
        <a:bodyPr/>
        <a:lstStyle/>
        <a:p>
          <a:r>
            <a:rPr lang="en-US" dirty="0"/>
            <a:t>Depression</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800" dirty="0"/>
            <a:t>Anxiety</a:t>
          </a:r>
        </a:p>
        <a:p>
          <a:r>
            <a:rPr lang="en-US" sz="1400" dirty="0"/>
            <a:t>(To Choke)</a:t>
          </a:r>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800" dirty="0"/>
            <a:t>Fear</a:t>
          </a:r>
        </a:p>
        <a:p>
          <a:r>
            <a:rPr lang="en-US" sz="1400" dirty="0"/>
            <a:t>(Calamity, danger, revere)</a:t>
          </a:r>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custLinFactNeighborX="0" custLinFactNeighborY="1863"/>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5" custScaleY="85980">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5" custScaleY="85980">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5" custScaleY="85980">
        <dgm:presLayoutVars>
          <dgm:bulletEnabled val="1"/>
        </dgm:presLayoutVars>
      </dgm:prSet>
      <dgm:spPr/>
    </dgm:pt>
    <dgm:pt modelId="{0FA0F22E-DE67-46AA-BC5C-3543CA8E131A}" type="pres">
      <dgm:prSet presAssocID="{95CCD291-2A99-4BA5-A54C-BA3641C69712}" presName="sibTrans" presStyleCnt="0"/>
      <dgm:spPr/>
    </dgm:pt>
    <dgm:pt modelId="{41490E39-F217-435F-B3FE-84E38E5DED55}" type="pres">
      <dgm:prSet presAssocID="{025B535B-078C-4F80-9224-9AB6B8C293C1}" presName="textNode" presStyleLbl="node1" presStyleIdx="3" presStyleCnt="5"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4" presStyleCnt="5" custScaleY="85980">
        <dgm:presLayoutVars>
          <dgm:bulletEnabled val="1"/>
        </dgm:presLayoutVars>
      </dgm:prSet>
      <dgm:spPr/>
    </dgm:pt>
  </dgm:ptLst>
  <dgm:cxnLst>
    <dgm:cxn modelId="{CABB2513-EE27-4A89-BD30-E2CFDC65C508}" srcId="{FB95F2CB-B35B-4C7C-A3FE-A1821031CB1F}" destId="{092E9C41-9BDB-41C5-A627-548591309DAA}" srcOrd="4"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2804B381-E774-4D15-8CFA-2253C5016F09}" type="presOf" srcId="{8861EA61-A10B-43EF-A182-C257B55F774A}" destId="{F03521C0-FCD3-4B5E-BD2E-517BBF5A3A1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3"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8E1207C5-BB02-4170-933A-B02D6B9231D0}" type="presParOf" srcId="{B5744EB1-D720-424E-9C64-E8377C59C4A3}" destId="{41490E39-F217-435F-B3FE-84E38E5DED55}" srcOrd="6" destOrd="0" presId="urn:microsoft.com/office/officeart/2005/8/layout/hProcess9"/>
    <dgm:cxn modelId="{CD723691-352F-481D-AF47-5DF06FC79C55}" type="presParOf" srcId="{B5744EB1-D720-424E-9C64-E8377C59C4A3}" destId="{438C95E1-E3A5-4A0B-8ED2-A371C507FD67}" srcOrd="7" destOrd="0" presId="urn:microsoft.com/office/officeart/2005/8/layout/hProcess9"/>
    <dgm:cxn modelId="{11B1B3B1-1570-46A5-8FF0-3DDBACC4B54A}" type="presParOf" srcId="{B5744EB1-D720-424E-9C64-E8377C59C4A3}" destId="{15F3C2E1-E30C-4166-B4E8-7E321DBF792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pt>
    <dgm:pt modelId="{8861EA61-A10B-43EF-A182-C257B55F774A}">
      <dgm:prSet phldrT="[Text]"/>
      <dgm:spPr/>
      <dgm:t>
        <a:bodyPr/>
        <a:lstStyle/>
        <a:p>
          <a:r>
            <a:rPr lang="en-US" dirty="0"/>
            <a:t>Anxiety Disorder</a:t>
          </a:r>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dgm:spPr/>
      <dgm:t>
        <a:bodyPr/>
        <a:lstStyle/>
        <a:p>
          <a:r>
            <a:rPr lang="en-US" dirty="0"/>
            <a:t>OCD</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dgm:spPr/>
      <dgm:t>
        <a:bodyPr/>
        <a:lstStyle/>
        <a:p>
          <a:r>
            <a:rPr lang="en-US" dirty="0"/>
            <a:t>Depression</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800" dirty="0"/>
            <a:t>Anxiety</a:t>
          </a:r>
        </a:p>
        <a:p>
          <a:r>
            <a:rPr lang="en-US" sz="1400" dirty="0"/>
            <a:t>(To Choke)</a:t>
          </a:r>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800" dirty="0"/>
            <a:t>Fear</a:t>
          </a:r>
        </a:p>
        <a:p>
          <a:r>
            <a:rPr lang="en-US" sz="1400" dirty="0"/>
            <a:t>(Calamity, danger, revere)</a:t>
          </a:r>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custLinFactNeighborX="0" custLinFactNeighborY="1863"/>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5" custScaleY="85980">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5" custScaleY="85980">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5" custScaleY="85980">
        <dgm:presLayoutVars>
          <dgm:bulletEnabled val="1"/>
        </dgm:presLayoutVars>
      </dgm:prSet>
      <dgm:spPr/>
    </dgm:pt>
    <dgm:pt modelId="{0FA0F22E-DE67-46AA-BC5C-3543CA8E131A}" type="pres">
      <dgm:prSet presAssocID="{95CCD291-2A99-4BA5-A54C-BA3641C69712}" presName="sibTrans" presStyleCnt="0"/>
      <dgm:spPr/>
    </dgm:pt>
    <dgm:pt modelId="{41490E39-F217-435F-B3FE-84E38E5DED55}" type="pres">
      <dgm:prSet presAssocID="{025B535B-078C-4F80-9224-9AB6B8C293C1}" presName="textNode" presStyleLbl="node1" presStyleIdx="3" presStyleCnt="5"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4" presStyleCnt="5" custScaleY="85980">
        <dgm:presLayoutVars>
          <dgm:bulletEnabled val="1"/>
        </dgm:presLayoutVars>
      </dgm:prSet>
      <dgm:spPr/>
    </dgm:pt>
  </dgm:ptLst>
  <dgm:cxnLst>
    <dgm:cxn modelId="{CABB2513-EE27-4A89-BD30-E2CFDC65C508}" srcId="{FB95F2CB-B35B-4C7C-A3FE-A1821031CB1F}" destId="{092E9C41-9BDB-41C5-A627-548591309DAA}" srcOrd="4"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2804B381-E774-4D15-8CFA-2253C5016F09}" type="presOf" srcId="{8861EA61-A10B-43EF-A182-C257B55F774A}" destId="{F03521C0-FCD3-4B5E-BD2E-517BBF5A3A1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3"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8E1207C5-BB02-4170-933A-B02D6B9231D0}" type="presParOf" srcId="{B5744EB1-D720-424E-9C64-E8377C59C4A3}" destId="{41490E39-F217-435F-B3FE-84E38E5DED55}" srcOrd="6" destOrd="0" presId="urn:microsoft.com/office/officeart/2005/8/layout/hProcess9"/>
    <dgm:cxn modelId="{CD723691-352F-481D-AF47-5DF06FC79C55}" type="presParOf" srcId="{B5744EB1-D720-424E-9C64-E8377C59C4A3}" destId="{438C95E1-E3A5-4A0B-8ED2-A371C507FD67}" srcOrd="7" destOrd="0" presId="urn:microsoft.com/office/officeart/2005/8/layout/hProcess9"/>
    <dgm:cxn modelId="{11B1B3B1-1570-46A5-8FF0-3DDBACC4B54A}" type="presParOf" srcId="{B5744EB1-D720-424E-9C64-E8377C59C4A3}" destId="{15F3C2E1-E30C-4166-B4E8-7E321DBF792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pt>
    <dgm:pt modelId="{8861EA61-A10B-43EF-A182-C257B55F774A}">
      <dgm:prSet phldrT="[Text]"/>
      <dgm:spPr/>
      <dgm:t>
        <a:bodyPr/>
        <a:lstStyle/>
        <a:p>
          <a:r>
            <a:rPr lang="en-US" dirty="0"/>
            <a:t>Anxiety Disorder</a:t>
          </a:r>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dgm:spPr/>
      <dgm:t>
        <a:bodyPr/>
        <a:lstStyle/>
        <a:p>
          <a:r>
            <a:rPr lang="en-US" dirty="0"/>
            <a:t>OCD</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dgm:spPr/>
      <dgm:t>
        <a:bodyPr/>
        <a:lstStyle/>
        <a:p>
          <a:r>
            <a:rPr lang="en-US" dirty="0"/>
            <a:t>Depression</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800" dirty="0"/>
            <a:t>Anxiety</a:t>
          </a:r>
        </a:p>
        <a:p>
          <a:r>
            <a:rPr lang="en-US" sz="1400" dirty="0"/>
            <a:t>(To Choke)</a:t>
          </a:r>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800" dirty="0"/>
            <a:t>Fear</a:t>
          </a:r>
        </a:p>
        <a:p>
          <a:r>
            <a:rPr lang="en-US" sz="1400" dirty="0"/>
            <a:t>(Calamity, danger, revere)</a:t>
          </a:r>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custLinFactNeighborX="0" custLinFactNeighborY="1863"/>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5" custScaleY="85980">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5" custScaleY="85980">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5" custScaleY="85980">
        <dgm:presLayoutVars>
          <dgm:bulletEnabled val="1"/>
        </dgm:presLayoutVars>
      </dgm:prSet>
      <dgm:spPr/>
    </dgm:pt>
    <dgm:pt modelId="{0FA0F22E-DE67-46AA-BC5C-3543CA8E131A}" type="pres">
      <dgm:prSet presAssocID="{95CCD291-2A99-4BA5-A54C-BA3641C69712}" presName="sibTrans" presStyleCnt="0"/>
      <dgm:spPr/>
    </dgm:pt>
    <dgm:pt modelId="{41490E39-F217-435F-B3FE-84E38E5DED55}" type="pres">
      <dgm:prSet presAssocID="{025B535B-078C-4F80-9224-9AB6B8C293C1}" presName="textNode" presStyleLbl="node1" presStyleIdx="3" presStyleCnt="5"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4" presStyleCnt="5" custScaleY="85980">
        <dgm:presLayoutVars>
          <dgm:bulletEnabled val="1"/>
        </dgm:presLayoutVars>
      </dgm:prSet>
      <dgm:spPr/>
    </dgm:pt>
  </dgm:ptLst>
  <dgm:cxnLst>
    <dgm:cxn modelId="{CABB2513-EE27-4A89-BD30-E2CFDC65C508}" srcId="{FB95F2CB-B35B-4C7C-A3FE-A1821031CB1F}" destId="{092E9C41-9BDB-41C5-A627-548591309DAA}" srcOrd="4"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2804B381-E774-4D15-8CFA-2253C5016F09}" type="presOf" srcId="{8861EA61-A10B-43EF-A182-C257B55F774A}" destId="{F03521C0-FCD3-4B5E-BD2E-517BBF5A3A1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3"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8E1207C5-BB02-4170-933A-B02D6B9231D0}" type="presParOf" srcId="{B5744EB1-D720-424E-9C64-E8377C59C4A3}" destId="{41490E39-F217-435F-B3FE-84E38E5DED55}" srcOrd="6" destOrd="0" presId="urn:microsoft.com/office/officeart/2005/8/layout/hProcess9"/>
    <dgm:cxn modelId="{CD723691-352F-481D-AF47-5DF06FC79C55}" type="presParOf" srcId="{B5744EB1-D720-424E-9C64-E8377C59C4A3}" destId="{438C95E1-E3A5-4A0B-8ED2-A371C507FD67}" srcOrd="7" destOrd="0" presId="urn:microsoft.com/office/officeart/2005/8/layout/hProcess9"/>
    <dgm:cxn modelId="{11B1B3B1-1570-46A5-8FF0-3DDBACC4B54A}" type="presParOf" srcId="{B5744EB1-D720-424E-9C64-E8377C59C4A3}" destId="{15F3C2E1-E30C-4166-B4E8-7E321DBF792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861EA61-A10B-43EF-A182-C257B55F774A}">
      <dgm:prSet phldrT="[Text]" custT="1"/>
      <dgm:spPr/>
      <dgm:t>
        <a:bodyPr/>
        <a:lstStyle/>
        <a:p>
          <a:r>
            <a:rPr lang="en-US" sz="1600" dirty="0"/>
            <a:t>Genetics</a:t>
          </a:r>
          <a:endParaRPr lang="en-US" sz="1000" dirty="0"/>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custT="1"/>
      <dgm:spPr/>
      <dgm:t>
        <a:bodyPr/>
        <a:lstStyle/>
        <a:p>
          <a:r>
            <a:rPr lang="en-US" sz="1400" dirty="0"/>
            <a:t>Family Systems</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custT="1"/>
      <dgm:spPr>
        <a:ln w="38100">
          <a:solidFill>
            <a:schemeClr val="accent2">
              <a:lumMod val="60000"/>
              <a:lumOff val="40000"/>
            </a:schemeClr>
          </a:solidFill>
        </a:ln>
      </dgm:spPr>
      <dgm:t>
        <a:bodyPr/>
        <a:lstStyle/>
        <a:p>
          <a:r>
            <a:rPr lang="en-US" sz="1600" dirty="0"/>
            <a:t>Develop-mental</a:t>
          </a:r>
        </a:p>
        <a:p>
          <a:r>
            <a:rPr lang="en-US" sz="1200" dirty="0"/>
            <a:t>Social</a:t>
          </a:r>
        </a:p>
        <a:p>
          <a:r>
            <a:rPr lang="en-US" sz="1200" dirty="0"/>
            <a:t>Emotional</a:t>
          </a:r>
        </a:p>
        <a:p>
          <a:r>
            <a:rPr lang="en-US" sz="1200" dirty="0"/>
            <a:t>Educational</a:t>
          </a:r>
          <a:r>
            <a:rPr lang="en-US" sz="1600" dirty="0"/>
            <a:t>	</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600" dirty="0"/>
            <a:t>Temper-ament</a:t>
          </a:r>
          <a:endParaRPr lang="en-US" sz="1200" dirty="0"/>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400" dirty="0"/>
            <a:t>Mammalian</a:t>
          </a:r>
        </a:p>
        <a:p>
          <a:r>
            <a:rPr lang="en-US" sz="1400" dirty="0"/>
            <a:t>Fear</a:t>
          </a:r>
          <a:endParaRPr lang="en-US" sz="1200" dirty="0"/>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FBB84754-88E2-2546-9BD1-80FA3B2B420E}">
      <dgm:prSet custT="1"/>
      <dgm:spPr/>
      <dgm:t>
        <a:bodyPr/>
        <a:lstStyle/>
        <a:p>
          <a:r>
            <a:rPr lang="en-US" sz="1400" dirty="0"/>
            <a:t>Existential</a:t>
          </a:r>
        </a:p>
      </dgm:t>
    </dgm:pt>
    <dgm:pt modelId="{C53CBE28-CEC9-634D-A571-021D2D6CE2CE}" type="parTrans" cxnId="{F6F1AD73-C0E1-A649-A34B-6A2EBE9967DE}">
      <dgm:prSet/>
      <dgm:spPr/>
      <dgm:t>
        <a:bodyPr/>
        <a:lstStyle/>
        <a:p>
          <a:endParaRPr lang="en-US"/>
        </a:p>
      </dgm:t>
    </dgm:pt>
    <dgm:pt modelId="{B8DF5FCD-EB0E-4041-B5A6-AF2BE46AFB0C}" type="sibTrans" cxnId="{F6F1AD73-C0E1-A649-A34B-6A2EBE9967DE}">
      <dgm:prSet/>
      <dgm:spPr/>
      <dgm:t>
        <a:bodyPr/>
        <a:lstStyle/>
        <a:p>
          <a:endParaRPr lang="en-US"/>
        </a:p>
      </dgm:t>
    </dgm:pt>
    <dgm:pt modelId="{15D0C0DE-3C07-1A4C-B004-562A39F03C75}">
      <dgm:prSet custT="1"/>
      <dgm:spPr/>
      <dgm:t>
        <a:bodyPr/>
        <a:lstStyle/>
        <a:p>
          <a:r>
            <a:rPr lang="en-US" sz="1600" dirty="0"/>
            <a:t>Self-reg</a:t>
          </a:r>
        </a:p>
      </dgm:t>
    </dgm:pt>
    <dgm:pt modelId="{99F1F02A-F4D9-E141-AF0D-33404FB3CCF3}" type="parTrans" cxnId="{5ED5B4F1-D066-8442-9959-175876E4C354}">
      <dgm:prSet/>
      <dgm:spPr/>
      <dgm:t>
        <a:bodyPr/>
        <a:lstStyle/>
        <a:p>
          <a:endParaRPr lang="en-US"/>
        </a:p>
      </dgm:t>
    </dgm:pt>
    <dgm:pt modelId="{E1959DE6-CA1B-3049-AEAD-16B9FCD077A0}" type="sibTrans" cxnId="{5ED5B4F1-D066-8442-9959-175876E4C354}">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7" custScaleX="130492" custScaleY="85980" custLinFactNeighborX="-416" custLinFactNeighborY="388">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7" custScaleX="100269" custScaleY="84802">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7" custScaleX="123026" custScaleY="85980">
        <dgm:presLayoutVars>
          <dgm:bulletEnabled val="1"/>
        </dgm:presLayoutVars>
      </dgm:prSet>
      <dgm:spPr/>
    </dgm:pt>
    <dgm:pt modelId="{0FA0F22E-DE67-46AA-BC5C-3543CA8E131A}" type="pres">
      <dgm:prSet presAssocID="{95CCD291-2A99-4BA5-A54C-BA3641C69712}" presName="sibTrans" presStyleCnt="0"/>
      <dgm:spPr/>
    </dgm:pt>
    <dgm:pt modelId="{6B5BAC89-97B4-9448-9D6E-BA126A36B32B}" type="pres">
      <dgm:prSet presAssocID="{15D0C0DE-3C07-1A4C-B004-562A39F03C75}" presName="textNode" presStyleLbl="node1" presStyleIdx="3" presStyleCnt="7" custScaleX="94989" custScaleY="84802">
        <dgm:presLayoutVars>
          <dgm:bulletEnabled val="1"/>
        </dgm:presLayoutVars>
      </dgm:prSet>
      <dgm:spPr/>
    </dgm:pt>
    <dgm:pt modelId="{326CF23F-1BAA-CA4A-9B85-3CAA758FD8AA}" type="pres">
      <dgm:prSet presAssocID="{E1959DE6-CA1B-3049-AEAD-16B9FCD077A0}" presName="sibTrans" presStyleCnt="0"/>
      <dgm:spPr/>
    </dgm:pt>
    <dgm:pt modelId="{41490E39-F217-435F-B3FE-84E38E5DED55}" type="pres">
      <dgm:prSet presAssocID="{025B535B-078C-4F80-9224-9AB6B8C293C1}" presName="textNode" presStyleLbl="node1" presStyleIdx="4" presStyleCnt="7" custScaleX="123026"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5" presStyleCnt="7" custScaleX="149678" custScaleY="85980" custLinFactNeighborX="0">
        <dgm:presLayoutVars>
          <dgm:bulletEnabled val="1"/>
        </dgm:presLayoutVars>
      </dgm:prSet>
      <dgm:spPr/>
    </dgm:pt>
    <dgm:pt modelId="{738C9A01-3D6E-C54C-B8CE-D8A62AF1D7FF}" type="pres">
      <dgm:prSet presAssocID="{1FC82FC2-348F-40D1-9707-C1B0909DC2A7}" presName="sibTrans" presStyleCnt="0"/>
      <dgm:spPr/>
    </dgm:pt>
    <dgm:pt modelId="{A0EF46F7-CE56-6543-A3F1-CD054661D23C}" type="pres">
      <dgm:prSet presAssocID="{FBB84754-88E2-2546-9BD1-80FA3B2B420E}" presName="textNode" presStyleLbl="node1" presStyleIdx="6" presStyleCnt="7" custScaleX="122977" custScaleY="87014" custLinFactNeighborY="905">
        <dgm:presLayoutVars>
          <dgm:bulletEnabled val="1"/>
        </dgm:presLayoutVars>
      </dgm:prSet>
      <dgm:spPr/>
    </dgm:pt>
  </dgm:ptLst>
  <dgm:cxnLst>
    <dgm:cxn modelId="{CABB2513-EE27-4A89-BD30-E2CFDC65C508}" srcId="{FB95F2CB-B35B-4C7C-A3FE-A1821031CB1F}" destId="{092E9C41-9BDB-41C5-A627-548591309DAA}" srcOrd="5"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CA7A9B2C-3CD4-174B-9D70-1D7A08C57B45}" type="presOf" srcId="{15D0C0DE-3C07-1A4C-B004-562A39F03C75}" destId="{6B5BAC89-97B4-9448-9D6E-BA126A36B32B}" srcOrd="0" destOrd="0" presId="urn:microsoft.com/office/officeart/2005/8/layout/hProcess9"/>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F6F1AD73-C0E1-A649-A34B-6A2EBE9967DE}" srcId="{FB95F2CB-B35B-4C7C-A3FE-A1821031CB1F}" destId="{FBB84754-88E2-2546-9BD1-80FA3B2B420E}" srcOrd="6" destOrd="0" parTransId="{C53CBE28-CEC9-634D-A571-021D2D6CE2CE}" sibTransId="{B8DF5FCD-EB0E-4041-B5A6-AF2BE46AFB0C}"/>
    <dgm:cxn modelId="{2804B381-E774-4D15-8CFA-2253C5016F09}" type="presOf" srcId="{8861EA61-A10B-43EF-A182-C257B55F774A}" destId="{F03521C0-FCD3-4B5E-BD2E-517BBF5A3A1C}" srcOrd="0" destOrd="0" presId="urn:microsoft.com/office/officeart/2005/8/layout/hProcess9"/>
    <dgm:cxn modelId="{28169587-C3AB-2947-B3B1-24CCFE6C6F5F}" type="presOf" srcId="{FBB84754-88E2-2546-9BD1-80FA3B2B420E}" destId="{A0EF46F7-CE56-6543-A3F1-CD054661D23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4"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5ED5B4F1-D066-8442-9959-175876E4C354}" srcId="{FB95F2CB-B35B-4C7C-A3FE-A1821031CB1F}" destId="{15D0C0DE-3C07-1A4C-B004-562A39F03C75}" srcOrd="3" destOrd="0" parTransId="{99F1F02A-F4D9-E141-AF0D-33404FB3CCF3}" sibTransId="{E1959DE6-CA1B-3049-AEAD-16B9FCD077A0}"/>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6DECCB65-58B2-1A48-A09B-37468CE99C35}" type="presParOf" srcId="{B5744EB1-D720-424E-9C64-E8377C59C4A3}" destId="{6B5BAC89-97B4-9448-9D6E-BA126A36B32B}" srcOrd="6" destOrd="0" presId="urn:microsoft.com/office/officeart/2005/8/layout/hProcess9"/>
    <dgm:cxn modelId="{E2D288D1-4B74-544F-AA67-B649AAD14949}" type="presParOf" srcId="{B5744EB1-D720-424E-9C64-E8377C59C4A3}" destId="{326CF23F-1BAA-CA4A-9B85-3CAA758FD8AA}" srcOrd="7" destOrd="0" presId="urn:microsoft.com/office/officeart/2005/8/layout/hProcess9"/>
    <dgm:cxn modelId="{8E1207C5-BB02-4170-933A-B02D6B9231D0}" type="presParOf" srcId="{B5744EB1-D720-424E-9C64-E8377C59C4A3}" destId="{41490E39-F217-435F-B3FE-84E38E5DED55}" srcOrd="8" destOrd="0" presId="urn:microsoft.com/office/officeart/2005/8/layout/hProcess9"/>
    <dgm:cxn modelId="{CD723691-352F-481D-AF47-5DF06FC79C55}" type="presParOf" srcId="{B5744EB1-D720-424E-9C64-E8377C59C4A3}" destId="{438C95E1-E3A5-4A0B-8ED2-A371C507FD67}" srcOrd="9" destOrd="0" presId="urn:microsoft.com/office/officeart/2005/8/layout/hProcess9"/>
    <dgm:cxn modelId="{11B1B3B1-1570-46A5-8FF0-3DDBACC4B54A}" type="presParOf" srcId="{B5744EB1-D720-424E-9C64-E8377C59C4A3}" destId="{15F3C2E1-E30C-4166-B4E8-7E321DBF792D}" srcOrd="10" destOrd="0" presId="urn:microsoft.com/office/officeart/2005/8/layout/hProcess9"/>
    <dgm:cxn modelId="{695843C4-22D5-BD48-8DFA-FF9A5262A516}" type="presParOf" srcId="{B5744EB1-D720-424E-9C64-E8377C59C4A3}" destId="{738C9A01-3D6E-C54C-B8CE-D8A62AF1D7FF}" srcOrd="11" destOrd="0" presId="urn:microsoft.com/office/officeart/2005/8/layout/hProcess9"/>
    <dgm:cxn modelId="{C194F958-53A9-7345-BD0A-D28E336A001B}" type="presParOf" srcId="{B5744EB1-D720-424E-9C64-E8377C59C4A3}" destId="{A0EF46F7-CE56-6543-A3F1-CD054661D23C}"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5F2CB-B35B-4C7C-A3FE-A1821031CB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861EA61-A10B-43EF-A182-C257B55F774A}">
      <dgm:prSet phldrT="[Text]" custT="1"/>
      <dgm:spPr/>
      <dgm:t>
        <a:bodyPr/>
        <a:lstStyle/>
        <a:p>
          <a:r>
            <a:rPr lang="en-US" sz="1600" dirty="0"/>
            <a:t>Genetics</a:t>
          </a:r>
          <a:endParaRPr lang="en-US" sz="1000" dirty="0"/>
        </a:p>
      </dgm:t>
    </dgm:pt>
    <dgm:pt modelId="{9AE2E4FB-456D-465A-BFC0-8F1303BCCF8C}" type="parTrans" cxnId="{5C29DD9A-4DDB-44E2-A40D-B3D69D35C20F}">
      <dgm:prSet/>
      <dgm:spPr/>
      <dgm:t>
        <a:bodyPr/>
        <a:lstStyle/>
        <a:p>
          <a:endParaRPr lang="en-US"/>
        </a:p>
      </dgm:t>
    </dgm:pt>
    <dgm:pt modelId="{95CCD291-2A99-4BA5-A54C-BA3641C69712}" type="sibTrans" cxnId="{5C29DD9A-4DDB-44E2-A40D-B3D69D35C20F}">
      <dgm:prSet/>
      <dgm:spPr/>
      <dgm:t>
        <a:bodyPr/>
        <a:lstStyle/>
        <a:p>
          <a:endParaRPr lang="en-US"/>
        </a:p>
      </dgm:t>
    </dgm:pt>
    <dgm:pt modelId="{025B535B-078C-4F80-9224-9AB6B8C293C1}">
      <dgm:prSet phldrT="[Text]" custT="1"/>
      <dgm:spPr/>
      <dgm:t>
        <a:bodyPr/>
        <a:lstStyle/>
        <a:p>
          <a:r>
            <a:rPr lang="en-US" sz="1400" dirty="0"/>
            <a:t>Family Systems</a:t>
          </a:r>
        </a:p>
      </dgm:t>
    </dgm:pt>
    <dgm:pt modelId="{C2F248D0-F683-4EDB-8CF5-22FDEA9AFCFF}" type="parTrans" cxnId="{EF76D3B8-24DC-4AD1-A5C0-0E18E131A3A5}">
      <dgm:prSet/>
      <dgm:spPr/>
      <dgm:t>
        <a:bodyPr/>
        <a:lstStyle/>
        <a:p>
          <a:endParaRPr lang="en-US"/>
        </a:p>
      </dgm:t>
    </dgm:pt>
    <dgm:pt modelId="{5C090E87-5907-43B6-B7DC-CEA812AF59C9}" type="sibTrans" cxnId="{EF76D3B8-24DC-4AD1-A5C0-0E18E131A3A5}">
      <dgm:prSet/>
      <dgm:spPr/>
      <dgm:t>
        <a:bodyPr/>
        <a:lstStyle/>
        <a:p>
          <a:endParaRPr lang="en-US"/>
        </a:p>
      </dgm:t>
    </dgm:pt>
    <dgm:pt modelId="{092E9C41-9BDB-41C5-A627-548591309DAA}">
      <dgm:prSet phldrT="[Text]" custT="1"/>
      <dgm:spPr>
        <a:ln w="38100">
          <a:solidFill>
            <a:schemeClr val="accent2">
              <a:lumMod val="60000"/>
              <a:lumOff val="40000"/>
            </a:schemeClr>
          </a:solidFill>
        </a:ln>
      </dgm:spPr>
      <dgm:t>
        <a:bodyPr/>
        <a:lstStyle/>
        <a:p>
          <a:r>
            <a:rPr lang="en-US" sz="1600" dirty="0"/>
            <a:t>Develop-mental</a:t>
          </a:r>
        </a:p>
        <a:p>
          <a:r>
            <a:rPr lang="en-US" sz="1200" dirty="0"/>
            <a:t>Social</a:t>
          </a:r>
        </a:p>
        <a:p>
          <a:r>
            <a:rPr lang="en-US" sz="1200" dirty="0"/>
            <a:t>Emotional</a:t>
          </a:r>
        </a:p>
        <a:p>
          <a:r>
            <a:rPr lang="en-US" sz="1200" dirty="0"/>
            <a:t>Educational</a:t>
          </a:r>
          <a:r>
            <a:rPr lang="en-US" sz="1600" dirty="0"/>
            <a:t>	</a:t>
          </a:r>
        </a:p>
      </dgm:t>
    </dgm:pt>
    <dgm:pt modelId="{337FF31B-B1E0-40DA-AF2F-51F919F76B3D}" type="parTrans" cxnId="{CABB2513-EE27-4A89-BD30-E2CFDC65C508}">
      <dgm:prSet/>
      <dgm:spPr/>
      <dgm:t>
        <a:bodyPr/>
        <a:lstStyle/>
        <a:p>
          <a:endParaRPr lang="en-US"/>
        </a:p>
      </dgm:t>
    </dgm:pt>
    <dgm:pt modelId="{1FC82FC2-348F-40D1-9707-C1B0909DC2A7}" type="sibTrans" cxnId="{CABB2513-EE27-4A89-BD30-E2CFDC65C508}">
      <dgm:prSet/>
      <dgm:spPr/>
      <dgm:t>
        <a:bodyPr/>
        <a:lstStyle/>
        <a:p>
          <a:endParaRPr lang="en-US"/>
        </a:p>
      </dgm:t>
    </dgm:pt>
    <dgm:pt modelId="{0DFAB66D-E55B-4C62-8D65-82E04F547A2F}">
      <dgm:prSet phldrT="[Text]" custT="1"/>
      <dgm:spPr/>
      <dgm:t>
        <a:bodyPr/>
        <a:lstStyle/>
        <a:p>
          <a:r>
            <a:rPr lang="en-US" sz="1600" dirty="0"/>
            <a:t>Temper-ament</a:t>
          </a:r>
          <a:endParaRPr lang="en-US" sz="1200" dirty="0"/>
        </a:p>
      </dgm:t>
    </dgm:pt>
    <dgm:pt modelId="{D0443DED-F54E-4137-AFED-79EB9A0C08F0}" type="parTrans" cxnId="{6FA61971-6E75-4072-AF0E-123DD066B229}">
      <dgm:prSet/>
      <dgm:spPr/>
      <dgm:t>
        <a:bodyPr/>
        <a:lstStyle/>
        <a:p>
          <a:endParaRPr lang="en-US"/>
        </a:p>
      </dgm:t>
    </dgm:pt>
    <dgm:pt modelId="{D63F4288-9F0D-4F2E-8945-D8142AF857D9}" type="sibTrans" cxnId="{6FA61971-6E75-4072-AF0E-123DD066B229}">
      <dgm:prSet/>
      <dgm:spPr/>
      <dgm:t>
        <a:bodyPr/>
        <a:lstStyle/>
        <a:p>
          <a:endParaRPr lang="en-US"/>
        </a:p>
      </dgm:t>
    </dgm:pt>
    <dgm:pt modelId="{A259744C-BE98-456D-98A2-9DB3E6F6506C}">
      <dgm:prSet phldrT="[Text]" custT="1"/>
      <dgm:spPr/>
      <dgm:t>
        <a:bodyPr/>
        <a:lstStyle/>
        <a:p>
          <a:r>
            <a:rPr lang="en-US" sz="1400" dirty="0"/>
            <a:t>Mammalian</a:t>
          </a:r>
        </a:p>
        <a:p>
          <a:r>
            <a:rPr lang="en-US" sz="1400" dirty="0"/>
            <a:t>Fear</a:t>
          </a:r>
          <a:endParaRPr lang="en-US" sz="1200" dirty="0"/>
        </a:p>
      </dgm:t>
    </dgm:pt>
    <dgm:pt modelId="{EEC158D2-BF48-44F3-A45F-060AEA51D069}" type="parTrans" cxnId="{0F23F615-40EF-447C-836B-F5F951B033CD}">
      <dgm:prSet/>
      <dgm:spPr/>
      <dgm:t>
        <a:bodyPr/>
        <a:lstStyle/>
        <a:p>
          <a:endParaRPr lang="en-US"/>
        </a:p>
      </dgm:t>
    </dgm:pt>
    <dgm:pt modelId="{AD23017D-32FF-487E-9747-BF35D1278BAF}" type="sibTrans" cxnId="{0F23F615-40EF-447C-836B-F5F951B033CD}">
      <dgm:prSet/>
      <dgm:spPr/>
      <dgm:t>
        <a:bodyPr/>
        <a:lstStyle/>
        <a:p>
          <a:endParaRPr lang="en-US"/>
        </a:p>
      </dgm:t>
    </dgm:pt>
    <dgm:pt modelId="{FBB84754-88E2-2546-9BD1-80FA3B2B420E}">
      <dgm:prSet custT="1"/>
      <dgm:spPr/>
      <dgm:t>
        <a:bodyPr/>
        <a:lstStyle/>
        <a:p>
          <a:r>
            <a:rPr lang="en-US" sz="1400" dirty="0"/>
            <a:t>Existential</a:t>
          </a:r>
        </a:p>
      </dgm:t>
    </dgm:pt>
    <dgm:pt modelId="{C53CBE28-CEC9-634D-A571-021D2D6CE2CE}" type="parTrans" cxnId="{F6F1AD73-C0E1-A649-A34B-6A2EBE9967DE}">
      <dgm:prSet/>
      <dgm:spPr/>
      <dgm:t>
        <a:bodyPr/>
        <a:lstStyle/>
        <a:p>
          <a:endParaRPr lang="en-US"/>
        </a:p>
      </dgm:t>
    </dgm:pt>
    <dgm:pt modelId="{B8DF5FCD-EB0E-4041-B5A6-AF2BE46AFB0C}" type="sibTrans" cxnId="{F6F1AD73-C0E1-A649-A34B-6A2EBE9967DE}">
      <dgm:prSet/>
      <dgm:spPr/>
      <dgm:t>
        <a:bodyPr/>
        <a:lstStyle/>
        <a:p>
          <a:endParaRPr lang="en-US"/>
        </a:p>
      </dgm:t>
    </dgm:pt>
    <dgm:pt modelId="{15D0C0DE-3C07-1A4C-B004-562A39F03C75}">
      <dgm:prSet custT="1"/>
      <dgm:spPr/>
      <dgm:t>
        <a:bodyPr/>
        <a:lstStyle/>
        <a:p>
          <a:r>
            <a:rPr lang="en-US" sz="1600" dirty="0"/>
            <a:t>Self-reg</a:t>
          </a:r>
        </a:p>
      </dgm:t>
    </dgm:pt>
    <dgm:pt modelId="{99F1F02A-F4D9-E141-AF0D-33404FB3CCF3}" type="parTrans" cxnId="{5ED5B4F1-D066-8442-9959-175876E4C354}">
      <dgm:prSet/>
      <dgm:spPr/>
      <dgm:t>
        <a:bodyPr/>
        <a:lstStyle/>
        <a:p>
          <a:endParaRPr lang="en-US"/>
        </a:p>
      </dgm:t>
    </dgm:pt>
    <dgm:pt modelId="{E1959DE6-CA1B-3049-AEAD-16B9FCD077A0}" type="sibTrans" cxnId="{5ED5B4F1-D066-8442-9959-175876E4C354}">
      <dgm:prSet/>
      <dgm:spPr/>
      <dgm:t>
        <a:bodyPr/>
        <a:lstStyle/>
        <a:p>
          <a:endParaRPr lang="en-US"/>
        </a:p>
      </dgm:t>
    </dgm:pt>
    <dgm:pt modelId="{88D3CC13-77FE-4976-BEB4-2B03D23278AB}" type="pres">
      <dgm:prSet presAssocID="{FB95F2CB-B35B-4C7C-A3FE-A1821031CB1F}" presName="CompostProcess" presStyleCnt="0">
        <dgm:presLayoutVars>
          <dgm:dir/>
          <dgm:resizeHandles val="exact"/>
        </dgm:presLayoutVars>
      </dgm:prSet>
      <dgm:spPr/>
    </dgm:pt>
    <dgm:pt modelId="{87DB6B7E-34ED-45B0-9E5E-4104C79B3F17}" type="pres">
      <dgm:prSet presAssocID="{FB95F2CB-B35B-4C7C-A3FE-A1821031CB1F}" presName="arrow" presStyleLbl="bgShp" presStyleIdx="0" presStyleCnt="1"/>
      <dgm:spPr/>
    </dgm:pt>
    <dgm:pt modelId="{B5744EB1-D720-424E-9C64-E8377C59C4A3}" type="pres">
      <dgm:prSet presAssocID="{FB95F2CB-B35B-4C7C-A3FE-A1821031CB1F}" presName="linearProcess" presStyleCnt="0"/>
      <dgm:spPr/>
    </dgm:pt>
    <dgm:pt modelId="{BA9710E6-5DEF-4512-9EB1-8FB92B3131CD}" type="pres">
      <dgm:prSet presAssocID="{A259744C-BE98-456D-98A2-9DB3E6F6506C}" presName="textNode" presStyleLbl="node1" presStyleIdx="0" presStyleCnt="7" custScaleX="130492" custScaleY="85980" custLinFactNeighborX="-416" custLinFactNeighborY="388">
        <dgm:presLayoutVars>
          <dgm:bulletEnabled val="1"/>
        </dgm:presLayoutVars>
      </dgm:prSet>
      <dgm:spPr/>
    </dgm:pt>
    <dgm:pt modelId="{609F941B-B4C9-44DC-B6D0-BE296487A552}" type="pres">
      <dgm:prSet presAssocID="{AD23017D-32FF-487E-9747-BF35D1278BAF}" presName="sibTrans" presStyleCnt="0"/>
      <dgm:spPr/>
    </dgm:pt>
    <dgm:pt modelId="{07A9CF00-249D-4795-9D6C-CA3946DBE8BC}" type="pres">
      <dgm:prSet presAssocID="{0DFAB66D-E55B-4C62-8D65-82E04F547A2F}" presName="textNode" presStyleLbl="node1" presStyleIdx="1" presStyleCnt="7" custScaleX="100269" custScaleY="84802">
        <dgm:presLayoutVars>
          <dgm:bulletEnabled val="1"/>
        </dgm:presLayoutVars>
      </dgm:prSet>
      <dgm:spPr/>
    </dgm:pt>
    <dgm:pt modelId="{7C0C9030-A43E-4727-98D3-8817466DF35D}" type="pres">
      <dgm:prSet presAssocID="{D63F4288-9F0D-4F2E-8945-D8142AF857D9}" presName="sibTrans" presStyleCnt="0"/>
      <dgm:spPr/>
    </dgm:pt>
    <dgm:pt modelId="{F03521C0-FCD3-4B5E-BD2E-517BBF5A3A1C}" type="pres">
      <dgm:prSet presAssocID="{8861EA61-A10B-43EF-A182-C257B55F774A}" presName="textNode" presStyleLbl="node1" presStyleIdx="2" presStyleCnt="7" custScaleX="123026" custScaleY="85980">
        <dgm:presLayoutVars>
          <dgm:bulletEnabled val="1"/>
        </dgm:presLayoutVars>
      </dgm:prSet>
      <dgm:spPr/>
    </dgm:pt>
    <dgm:pt modelId="{0FA0F22E-DE67-46AA-BC5C-3543CA8E131A}" type="pres">
      <dgm:prSet presAssocID="{95CCD291-2A99-4BA5-A54C-BA3641C69712}" presName="sibTrans" presStyleCnt="0"/>
      <dgm:spPr/>
    </dgm:pt>
    <dgm:pt modelId="{6B5BAC89-97B4-9448-9D6E-BA126A36B32B}" type="pres">
      <dgm:prSet presAssocID="{15D0C0DE-3C07-1A4C-B004-562A39F03C75}" presName="textNode" presStyleLbl="node1" presStyleIdx="3" presStyleCnt="7" custScaleX="94989" custScaleY="84802">
        <dgm:presLayoutVars>
          <dgm:bulletEnabled val="1"/>
        </dgm:presLayoutVars>
      </dgm:prSet>
      <dgm:spPr/>
    </dgm:pt>
    <dgm:pt modelId="{326CF23F-1BAA-CA4A-9B85-3CAA758FD8AA}" type="pres">
      <dgm:prSet presAssocID="{E1959DE6-CA1B-3049-AEAD-16B9FCD077A0}" presName="sibTrans" presStyleCnt="0"/>
      <dgm:spPr/>
    </dgm:pt>
    <dgm:pt modelId="{41490E39-F217-435F-B3FE-84E38E5DED55}" type="pres">
      <dgm:prSet presAssocID="{025B535B-078C-4F80-9224-9AB6B8C293C1}" presName="textNode" presStyleLbl="node1" presStyleIdx="4" presStyleCnt="7" custScaleX="123026" custScaleY="85980">
        <dgm:presLayoutVars>
          <dgm:bulletEnabled val="1"/>
        </dgm:presLayoutVars>
      </dgm:prSet>
      <dgm:spPr/>
    </dgm:pt>
    <dgm:pt modelId="{438C95E1-E3A5-4A0B-8ED2-A371C507FD67}" type="pres">
      <dgm:prSet presAssocID="{5C090E87-5907-43B6-B7DC-CEA812AF59C9}" presName="sibTrans" presStyleCnt="0"/>
      <dgm:spPr/>
    </dgm:pt>
    <dgm:pt modelId="{15F3C2E1-E30C-4166-B4E8-7E321DBF792D}" type="pres">
      <dgm:prSet presAssocID="{092E9C41-9BDB-41C5-A627-548591309DAA}" presName="textNode" presStyleLbl="node1" presStyleIdx="5" presStyleCnt="7" custScaleX="149678" custScaleY="85980" custLinFactNeighborX="0">
        <dgm:presLayoutVars>
          <dgm:bulletEnabled val="1"/>
        </dgm:presLayoutVars>
      </dgm:prSet>
      <dgm:spPr/>
    </dgm:pt>
    <dgm:pt modelId="{738C9A01-3D6E-C54C-B8CE-D8A62AF1D7FF}" type="pres">
      <dgm:prSet presAssocID="{1FC82FC2-348F-40D1-9707-C1B0909DC2A7}" presName="sibTrans" presStyleCnt="0"/>
      <dgm:spPr/>
    </dgm:pt>
    <dgm:pt modelId="{A0EF46F7-CE56-6543-A3F1-CD054661D23C}" type="pres">
      <dgm:prSet presAssocID="{FBB84754-88E2-2546-9BD1-80FA3B2B420E}" presName="textNode" presStyleLbl="node1" presStyleIdx="6" presStyleCnt="7" custScaleX="122977" custScaleY="87014" custLinFactNeighborY="905">
        <dgm:presLayoutVars>
          <dgm:bulletEnabled val="1"/>
        </dgm:presLayoutVars>
      </dgm:prSet>
      <dgm:spPr/>
    </dgm:pt>
  </dgm:ptLst>
  <dgm:cxnLst>
    <dgm:cxn modelId="{CABB2513-EE27-4A89-BD30-E2CFDC65C508}" srcId="{FB95F2CB-B35B-4C7C-A3FE-A1821031CB1F}" destId="{092E9C41-9BDB-41C5-A627-548591309DAA}" srcOrd="5" destOrd="0" parTransId="{337FF31B-B1E0-40DA-AF2F-51F919F76B3D}" sibTransId="{1FC82FC2-348F-40D1-9707-C1B0909DC2A7}"/>
    <dgm:cxn modelId="{8C677115-BB1A-434D-9EE6-BD0B5D315F60}" type="presOf" srcId="{FB95F2CB-B35B-4C7C-A3FE-A1821031CB1F}" destId="{88D3CC13-77FE-4976-BEB4-2B03D23278AB}" srcOrd="0" destOrd="0" presId="urn:microsoft.com/office/officeart/2005/8/layout/hProcess9"/>
    <dgm:cxn modelId="{0F23F615-40EF-447C-836B-F5F951B033CD}" srcId="{FB95F2CB-B35B-4C7C-A3FE-A1821031CB1F}" destId="{A259744C-BE98-456D-98A2-9DB3E6F6506C}" srcOrd="0" destOrd="0" parTransId="{EEC158D2-BF48-44F3-A45F-060AEA51D069}" sibTransId="{AD23017D-32FF-487E-9747-BF35D1278BAF}"/>
    <dgm:cxn modelId="{CA7A9B2C-3CD4-174B-9D70-1D7A08C57B45}" type="presOf" srcId="{15D0C0DE-3C07-1A4C-B004-562A39F03C75}" destId="{6B5BAC89-97B4-9448-9D6E-BA126A36B32B}" srcOrd="0" destOrd="0" presId="urn:microsoft.com/office/officeart/2005/8/layout/hProcess9"/>
    <dgm:cxn modelId="{0529B747-4DB0-4ADA-896F-858FD0DADAEC}" type="presOf" srcId="{025B535B-078C-4F80-9224-9AB6B8C293C1}" destId="{41490E39-F217-435F-B3FE-84E38E5DED55}" srcOrd="0" destOrd="0" presId="urn:microsoft.com/office/officeart/2005/8/layout/hProcess9"/>
    <dgm:cxn modelId="{6FA61971-6E75-4072-AF0E-123DD066B229}" srcId="{FB95F2CB-B35B-4C7C-A3FE-A1821031CB1F}" destId="{0DFAB66D-E55B-4C62-8D65-82E04F547A2F}" srcOrd="1" destOrd="0" parTransId="{D0443DED-F54E-4137-AFED-79EB9A0C08F0}" sibTransId="{D63F4288-9F0D-4F2E-8945-D8142AF857D9}"/>
    <dgm:cxn modelId="{F6F1AD73-C0E1-A649-A34B-6A2EBE9967DE}" srcId="{FB95F2CB-B35B-4C7C-A3FE-A1821031CB1F}" destId="{FBB84754-88E2-2546-9BD1-80FA3B2B420E}" srcOrd="6" destOrd="0" parTransId="{C53CBE28-CEC9-634D-A571-021D2D6CE2CE}" sibTransId="{B8DF5FCD-EB0E-4041-B5A6-AF2BE46AFB0C}"/>
    <dgm:cxn modelId="{2804B381-E774-4D15-8CFA-2253C5016F09}" type="presOf" srcId="{8861EA61-A10B-43EF-A182-C257B55F774A}" destId="{F03521C0-FCD3-4B5E-BD2E-517BBF5A3A1C}" srcOrd="0" destOrd="0" presId="urn:microsoft.com/office/officeart/2005/8/layout/hProcess9"/>
    <dgm:cxn modelId="{28169587-C3AB-2947-B3B1-24CCFE6C6F5F}" type="presOf" srcId="{FBB84754-88E2-2546-9BD1-80FA3B2B420E}" destId="{A0EF46F7-CE56-6543-A3F1-CD054661D23C}" srcOrd="0" destOrd="0" presId="urn:microsoft.com/office/officeart/2005/8/layout/hProcess9"/>
    <dgm:cxn modelId="{5C29DD9A-4DDB-44E2-A40D-B3D69D35C20F}" srcId="{FB95F2CB-B35B-4C7C-A3FE-A1821031CB1F}" destId="{8861EA61-A10B-43EF-A182-C257B55F774A}" srcOrd="2" destOrd="0" parTransId="{9AE2E4FB-456D-465A-BFC0-8F1303BCCF8C}" sibTransId="{95CCD291-2A99-4BA5-A54C-BA3641C69712}"/>
    <dgm:cxn modelId="{B9C400A9-FDD1-4069-A867-B3B1932CD3F1}" type="presOf" srcId="{092E9C41-9BDB-41C5-A627-548591309DAA}" destId="{15F3C2E1-E30C-4166-B4E8-7E321DBF792D}" srcOrd="0" destOrd="0" presId="urn:microsoft.com/office/officeart/2005/8/layout/hProcess9"/>
    <dgm:cxn modelId="{0AF8CBB2-90A4-41A3-B8C5-2D22109C031B}" type="presOf" srcId="{A259744C-BE98-456D-98A2-9DB3E6F6506C}" destId="{BA9710E6-5DEF-4512-9EB1-8FB92B3131CD}" srcOrd="0" destOrd="0" presId="urn:microsoft.com/office/officeart/2005/8/layout/hProcess9"/>
    <dgm:cxn modelId="{EF76D3B8-24DC-4AD1-A5C0-0E18E131A3A5}" srcId="{FB95F2CB-B35B-4C7C-A3FE-A1821031CB1F}" destId="{025B535B-078C-4F80-9224-9AB6B8C293C1}" srcOrd="4" destOrd="0" parTransId="{C2F248D0-F683-4EDB-8CF5-22FDEA9AFCFF}" sibTransId="{5C090E87-5907-43B6-B7DC-CEA812AF59C9}"/>
    <dgm:cxn modelId="{57ACF7E4-CC43-4792-8AD1-58B7DB56850C}" type="presOf" srcId="{0DFAB66D-E55B-4C62-8D65-82E04F547A2F}" destId="{07A9CF00-249D-4795-9D6C-CA3946DBE8BC}" srcOrd="0" destOrd="0" presId="urn:microsoft.com/office/officeart/2005/8/layout/hProcess9"/>
    <dgm:cxn modelId="{5ED5B4F1-D066-8442-9959-175876E4C354}" srcId="{FB95F2CB-B35B-4C7C-A3FE-A1821031CB1F}" destId="{15D0C0DE-3C07-1A4C-B004-562A39F03C75}" srcOrd="3" destOrd="0" parTransId="{99F1F02A-F4D9-E141-AF0D-33404FB3CCF3}" sibTransId="{E1959DE6-CA1B-3049-AEAD-16B9FCD077A0}"/>
    <dgm:cxn modelId="{8F843653-7A64-4C60-9880-C5574DB56C5C}" type="presParOf" srcId="{88D3CC13-77FE-4976-BEB4-2B03D23278AB}" destId="{87DB6B7E-34ED-45B0-9E5E-4104C79B3F17}" srcOrd="0" destOrd="0" presId="urn:microsoft.com/office/officeart/2005/8/layout/hProcess9"/>
    <dgm:cxn modelId="{691593D3-9B1E-4405-AC01-15C3EA40C7C5}" type="presParOf" srcId="{88D3CC13-77FE-4976-BEB4-2B03D23278AB}" destId="{B5744EB1-D720-424E-9C64-E8377C59C4A3}" srcOrd="1" destOrd="0" presId="urn:microsoft.com/office/officeart/2005/8/layout/hProcess9"/>
    <dgm:cxn modelId="{8B5E9881-735F-43C5-B0E0-69D716E517DE}" type="presParOf" srcId="{B5744EB1-D720-424E-9C64-E8377C59C4A3}" destId="{BA9710E6-5DEF-4512-9EB1-8FB92B3131CD}" srcOrd="0" destOrd="0" presId="urn:microsoft.com/office/officeart/2005/8/layout/hProcess9"/>
    <dgm:cxn modelId="{54276BC5-F1C7-412F-BF0A-AFAC83A54E75}" type="presParOf" srcId="{B5744EB1-D720-424E-9C64-E8377C59C4A3}" destId="{609F941B-B4C9-44DC-B6D0-BE296487A552}" srcOrd="1" destOrd="0" presId="urn:microsoft.com/office/officeart/2005/8/layout/hProcess9"/>
    <dgm:cxn modelId="{719BBEEA-99C7-451F-A7A4-D75C731DB605}" type="presParOf" srcId="{B5744EB1-D720-424E-9C64-E8377C59C4A3}" destId="{07A9CF00-249D-4795-9D6C-CA3946DBE8BC}" srcOrd="2" destOrd="0" presId="urn:microsoft.com/office/officeart/2005/8/layout/hProcess9"/>
    <dgm:cxn modelId="{CA3D9656-FCA1-41CB-AEB0-7BE819CCC90D}" type="presParOf" srcId="{B5744EB1-D720-424E-9C64-E8377C59C4A3}" destId="{7C0C9030-A43E-4727-98D3-8817466DF35D}" srcOrd="3" destOrd="0" presId="urn:microsoft.com/office/officeart/2005/8/layout/hProcess9"/>
    <dgm:cxn modelId="{CF61BEC5-98B8-485C-907C-7679E075FF6B}" type="presParOf" srcId="{B5744EB1-D720-424E-9C64-E8377C59C4A3}" destId="{F03521C0-FCD3-4B5E-BD2E-517BBF5A3A1C}" srcOrd="4" destOrd="0" presId="urn:microsoft.com/office/officeart/2005/8/layout/hProcess9"/>
    <dgm:cxn modelId="{1BB60857-DA43-41FC-92E6-92FF75961C99}" type="presParOf" srcId="{B5744EB1-D720-424E-9C64-E8377C59C4A3}" destId="{0FA0F22E-DE67-46AA-BC5C-3543CA8E131A}" srcOrd="5" destOrd="0" presId="urn:microsoft.com/office/officeart/2005/8/layout/hProcess9"/>
    <dgm:cxn modelId="{6DECCB65-58B2-1A48-A09B-37468CE99C35}" type="presParOf" srcId="{B5744EB1-D720-424E-9C64-E8377C59C4A3}" destId="{6B5BAC89-97B4-9448-9D6E-BA126A36B32B}" srcOrd="6" destOrd="0" presId="urn:microsoft.com/office/officeart/2005/8/layout/hProcess9"/>
    <dgm:cxn modelId="{E2D288D1-4B74-544F-AA67-B649AAD14949}" type="presParOf" srcId="{B5744EB1-D720-424E-9C64-E8377C59C4A3}" destId="{326CF23F-1BAA-CA4A-9B85-3CAA758FD8AA}" srcOrd="7" destOrd="0" presId="urn:microsoft.com/office/officeart/2005/8/layout/hProcess9"/>
    <dgm:cxn modelId="{8E1207C5-BB02-4170-933A-B02D6B9231D0}" type="presParOf" srcId="{B5744EB1-D720-424E-9C64-E8377C59C4A3}" destId="{41490E39-F217-435F-B3FE-84E38E5DED55}" srcOrd="8" destOrd="0" presId="urn:microsoft.com/office/officeart/2005/8/layout/hProcess9"/>
    <dgm:cxn modelId="{CD723691-352F-481D-AF47-5DF06FC79C55}" type="presParOf" srcId="{B5744EB1-D720-424E-9C64-E8377C59C4A3}" destId="{438C95E1-E3A5-4A0B-8ED2-A371C507FD67}" srcOrd="9" destOrd="0" presId="urn:microsoft.com/office/officeart/2005/8/layout/hProcess9"/>
    <dgm:cxn modelId="{11B1B3B1-1570-46A5-8FF0-3DDBACC4B54A}" type="presParOf" srcId="{B5744EB1-D720-424E-9C64-E8377C59C4A3}" destId="{15F3C2E1-E30C-4166-B4E8-7E321DBF792D}" srcOrd="10" destOrd="0" presId="urn:microsoft.com/office/officeart/2005/8/layout/hProcess9"/>
    <dgm:cxn modelId="{695843C4-22D5-BD48-8DFA-FF9A5262A516}" type="presParOf" srcId="{B5744EB1-D720-424E-9C64-E8377C59C4A3}" destId="{738C9A01-3D6E-C54C-B8CE-D8A62AF1D7FF}" srcOrd="11" destOrd="0" presId="urn:microsoft.com/office/officeart/2005/8/layout/hProcess9"/>
    <dgm:cxn modelId="{C194F958-53A9-7345-BD0A-D28E336A001B}" type="presParOf" srcId="{B5744EB1-D720-424E-9C64-E8377C59C4A3}" destId="{A0EF46F7-CE56-6543-A3F1-CD054661D23C}"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ACF276-0FDE-F845-98D8-5784EED42945}"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C90532D5-8911-9D4D-B14C-8675BF9A798A}">
      <dgm:prSet phldrT="[Text]" custT="1"/>
      <dgm:spPr/>
      <dgm:t>
        <a:bodyPr/>
        <a:lstStyle/>
        <a:p>
          <a:r>
            <a:rPr lang="en-US" sz="2800" dirty="0">
              <a:solidFill>
                <a:srgbClr val="FF0000"/>
              </a:solidFill>
            </a:rPr>
            <a:t>FDL </a:t>
          </a:r>
        </a:p>
        <a:p>
          <a:r>
            <a:rPr lang="en-US" sz="2800" dirty="0">
              <a:solidFill>
                <a:srgbClr val="FF0000"/>
              </a:solidFill>
            </a:rPr>
            <a:t>1-2</a:t>
          </a:r>
        </a:p>
      </dgm:t>
    </dgm:pt>
    <dgm:pt modelId="{BE7F2257-6FCD-9449-88D7-99D82E80246F}" type="parTrans" cxnId="{D20050A2-09EB-E84B-A530-99FAA32D37C5}">
      <dgm:prSet/>
      <dgm:spPr/>
      <dgm:t>
        <a:bodyPr/>
        <a:lstStyle/>
        <a:p>
          <a:endParaRPr lang="en-US">
            <a:solidFill>
              <a:srgbClr val="FF0000"/>
            </a:solidFill>
          </a:endParaRPr>
        </a:p>
      </dgm:t>
    </dgm:pt>
    <dgm:pt modelId="{9709EF82-117B-FE41-96F7-53A004A78659}" type="sibTrans" cxnId="{D20050A2-09EB-E84B-A530-99FAA32D37C5}">
      <dgm:prSet/>
      <dgm:spPr/>
      <dgm:t>
        <a:bodyPr/>
        <a:lstStyle/>
        <a:p>
          <a:endParaRPr lang="en-US">
            <a:solidFill>
              <a:srgbClr val="FF0000"/>
            </a:solidFill>
          </a:endParaRPr>
        </a:p>
      </dgm:t>
    </dgm:pt>
    <dgm:pt modelId="{718A7017-F895-5D47-B6BC-8A4F04AB2265}">
      <dgm:prSet phldrT="[Text]" custT="1"/>
      <dgm:spPr/>
      <dgm:t>
        <a:bodyPr/>
        <a:lstStyle/>
        <a:p>
          <a:r>
            <a:rPr lang="en-US" sz="2800" dirty="0">
              <a:solidFill>
                <a:srgbClr val="FF0000"/>
              </a:solidFill>
            </a:rPr>
            <a:t>FDL3</a:t>
          </a:r>
        </a:p>
      </dgm:t>
    </dgm:pt>
    <dgm:pt modelId="{437FD8D4-9DD0-F242-81CF-F8BF27735A91}" type="parTrans" cxnId="{8014BA5C-E810-1747-8F8D-0EA62B8FBD18}">
      <dgm:prSet/>
      <dgm:spPr/>
      <dgm:t>
        <a:bodyPr/>
        <a:lstStyle/>
        <a:p>
          <a:endParaRPr lang="en-US">
            <a:solidFill>
              <a:srgbClr val="FF0000"/>
            </a:solidFill>
          </a:endParaRPr>
        </a:p>
      </dgm:t>
    </dgm:pt>
    <dgm:pt modelId="{216E15D5-5F9A-F34D-89C5-BE786495CC77}" type="sibTrans" cxnId="{8014BA5C-E810-1747-8F8D-0EA62B8FBD18}">
      <dgm:prSet/>
      <dgm:spPr/>
      <dgm:t>
        <a:bodyPr/>
        <a:lstStyle/>
        <a:p>
          <a:endParaRPr lang="en-US">
            <a:solidFill>
              <a:srgbClr val="FF0000"/>
            </a:solidFill>
          </a:endParaRPr>
        </a:p>
      </dgm:t>
    </dgm:pt>
    <dgm:pt modelId="{740392E6-7ECA-1649-B3D9-E708B067640D}">
      <dgm:prSet phldrT="[Text]" custT="1"/>
      <dgm:spPr/>
      <dgm:t>
        <a:bodyPr/>
        <a:lstStyle/>
        <a:p>
          <a:r>
            <a:rPr lang="en-US" sz="2800" dirty="0">
              <a:solidFill>
                <a:srgbClr val="FF0000"/>
              </a:solidFill>
            </a:rPr>
            <a:t>FDL 4</a:t>
          </a:r>
        </a:p>
      </dgm:t>
    </dgm:pt>
    <dgm:pt modelId="{6058BA6C-7B33-AE4A-A40D-BDBC09C04D68}" type="parTrans" cxnId="{DDB2A074-748D-4041-A31D-148B5AF89E53}">
      <dgm:prSet/>
      <dgm:spPr/>
      <dgm:t>
        <a:bodyPr/>
        <a:lstStyle/>
        <a:p>
          <a:endParaRPr lang="en-US">
            <a:solidFill>
              <a:srgbClr val="FF0000"/>
            </a:solidFill>
          </a:endParaRPr>
        </a:p>
      </dgm:t>
    </dgm:pt>
    <dgm:pt modelId="{CC813D42-53E1-714D-A918-79A39FAB28B5}" type="sibTrans" cxnId="{DDB2A074-748D-4041-A31D-148B5AF89E53}">
      <dgm:prSet/>
      <dgm:spPr/>
      <dgm:t>
        <a:bodyPr/>
        <a:lstStyle/>
        <a:p>
          <a:endParaRPr lang="en-US">
            <a:solidFill>
              <a:srgbClr val="FF0000"/>
            </a:solidFill>
          </a:endParaRPr>
        </a:p>
      </dgm:t>
    </dgm:pt>
    <dgm:pt modelId="{7753C195-9E97-E849-A5F1-6C9FA3F2D5E1}">
      <dgm:prSet custT="1"/>
      <dgm:spPr/>
      <dgm:t>
        <a:bodyPr/>
        <a:lstStyle/>
        <a:p>
          <a:r>
            <a:rPr lang="en-US" sz="2800" dirty="0">
              <a:solidFill>
                <a:srgbClr val="FF0000"/>
              </a:solidFill>
            </a:rPr>
            <a:t>FDL 5</a:t>
          </a:r>
        </a:p>
      </dgm:t>
    </dgm:pt>
    <dgm:pt modelId="{6F1DA494-4D5C-2A4E-B4B5-F9AD6461EBAA}" type="parTrans" cxnId="{0EAA1B02-8AB5-1B42-A3C6-186C91D8F142}">
      <dgm:prSet/>
      <dgm:spPr/>
      <dgm:t>
        <a:bodyPr/>
        <a:lstStyle/>
        <a:p>
          <a:endParaRPr lang="en-US">
            <a:solidFill>
              <a:srgbClr val="FF0000"/>
            </a:solidFill>
          </a:endParaRPr>
        </a:p>
      </dgm:t>
    </dgm:pt>
    <dgm:pt modelId="{E98D14C4-6533-7742-9FDE-EA436CD2DA84}" type="sibTrans" cxnId="{0EAA1B02-8AB5-1B42-A3C6-186C91D8F142}">
      <dgm:prSet/>
      <dgm:spPr/>
      <dgm:t>
        <a:bodyPr/>
        <a:lstStyle/>
        <a:p>
          <a:endParaRPr lang="en-US">
            <a:solidFill>
              <a:srgbClr val="FF0000"/>
            </a:solidFill>
          </a:endParaRPr>
        </a:p>
      </dgm:t>
    </dgm:pt>
    <dgm:pt modelId="{27BFEDA8-FC36-3149-A175-B7FD96E8E70B}">
      <dgm:prSet custT="1"/>
      <dgm:spPr/>
      <dgm:t>
        <a:bodyPr/>
        <a:lstStyle/>
        <a:p>
          <a:r>
            <a:rPr lang="en-US" sz="2800" dirty="0">
              <a:solidFill>
                <a:srgbClr val="FF0000"/>
              </a:solidFill>
            </a:rPr>
            <a:t>FDL 6-7</a:t>
          </a:r>
        </a:p>
      </dgm:t>
    </dgm:pt>
    <dgm:pt modelId="{06820F48-10FF-3348-B6E5-1AECAB06DF84}" type="parTrans" cxnId="{260A3447-73B8-E94E-9189-8D6C2B94EA37}">
      <dgm:prSet/>
      <dgm:spPr/>
      <dgm:t>
        <a:bodyPr/>
        <a:lstStyle/>
        <a:p>
          <a:endParaRPr lang="en-US">
            <a:solidFill>
              <a:srgbClr val="FF0000"/>
            </a:solidFill>
          </a:endParaRPr>
        </a:p>
      </dgm:t>
    </dgm:pt>
    <dgm:pt modelId="{BC1FAECB-B93C-2D4F-99E4-D1EB2E836A04}" type="sibTrans" cxnId="{260A3447-73B8-E94E-9189-8D6C2B94EA37}">
      <dgm:prSet/>
      <dgm:spPr/>
      <dgm:t>
        <a:bodyPr/>
        <a:lstStyle/>
        <a:p>
          <a:endParaRPr lang="en-US">
            <a:solidFill>
              <a:srgbClr val="FF0000"/>
            </a:solidFill>
          </a:endParaRPr>
        </a:p>
      </dgm:t>
    </dgm:pt>
    <dgm:pt modelId="{3613B341-1825-424F-A842-DE67DFCDA983}" type="pres">
      <dgm:prSet presAssocID="{23ACF276-0FDE-F845-98D8-5784EED42945}" presName="rootnode" presStyleCnt="0">
        <dgm:presLayoutVars>
          <dgm:chMax/>
          <dgm:chPref/>
          <dgm:dir/>
          <dgm:animLvl val="lvl"/>
        </dgm:presLayoutVars>
      </dgm:prSet>
      <dgm:spPr/>
    </dgm:pt>
    <dgm:pt modelId="{34ACF214-4B94-BF4E-846A-7FAE01AB3F9B}" type="pres">
      <dgm:prSet presAssocID="{C90532D5-8911-9D4D-B14C-8675BF9A798A}" presName="composite" presStyleCnt="0"/>
      <dgm:spPr/>
    </dgm:pt>
    <dgm:pt modelId="{ED16C308-D8E0-E948-B618-D187B9B072B1}" type="pres">
      <dgm:prSet presAssocID="{C90532D5-8911-9D4D-B14C-8675BF9A798A}" presName="LShape" presStyleLbl="alignNode1" presStyleIdx="0" presStyleCnt="9" custLinFactY="70033" custLinFactNeighborX="2353" custLinFactNeighborY="100000"/>
      <dgm:spPr/>
    </dgm:pt>
    <dgm:pt modelId="{4A49AE2B-27D5-FA47-A759-A7180B88A558}" type="pres">
      <dgm:prSet presAssocID="{C90532D5-8911-9D4D-B14C-8675BF9A798A}" presName="ParentText" presStyleLbl="revTx" presStyleIdx="0" presStyleCnt="5" custScaleX="138305" custScaleY="139173" custLinFactY="65755" custLinFactNeighborX="22013" custLinFactNeighborY="100000">
        <dgm:presLayoutVars>
          <dgm:chMax val="0"/>
          <dgm:chPref val="0"/>
          <dgm:bulletEnabled val="1"/>
        </dgm:presLayoutVars>
      </dgm:prSet>
      <dgm:spPr/>
    </dgm:pt>
    <dgm:pt modelId="{B6622EAC-7010-354D-BD55-AD36E0EFFE7F}" type="pres">
      <dgm:prSet presAssocID="{C90532D5-8911-9D4D-B14C-8675BF9A798A}" presName="Triangle" presStyleLbl="alignNode1" presStyleIdx="1" presStyleCnt="9" custLinFactX="36262" custLinFactY="197798" custLinFactNeighborX="100000" custLinFactNeighborY="200000"/>
      <dgm:spPr/>
    </dgm:pt>
    <dgm:pt modelId="{4A53F38F-A88A-8C41-8FDD-6C32A55C2F61}" type="pres">
      <dgm:prSet presAssocID="{9709EF82-117B-FE41-96F7-53A004A78659}" presName="sibTrans" presStyleCnt="0"/>
      <dgm:spPr/>
    </dgm:pt>
    <dgm:pt modelId="{E7444088-CCE0-E549-9A66-757D59742FA4}" type="pres">
      <dgm:prSet presAssocID="{9709EF82-117B-FE41-96F7-53A004A78659}" presName="space" presStyleCnt="0"/>
      <dgm:spPr/>
    </dgm:pt>
    <dgm:pt modelId="{9B9FDDA4-4998-E141-8700-205D8DC6A629}" type="pres">
      <dgm:prSet presAssocID="{718A7017-F895-5D47-B6BC-8A4F04AB2265}" presName="composite" presStyleCnt="0"/>
      <dgm:spPr/>
    </dgm:pt>
    <dgm:pt modelId="{95E5E368-22BE-D449-AF48-B23E2E8CEC2D}" type="pres">
      <dgm:prSet presAssocID="{718A7017-F895-5D47-B6BC-8A4F04AB2265}" presName="LShape" presStyleLbl="alignNode1" presStyleIdx="2" presStyleCnt="9" custScaleX="136172" custLinFactY="11142" custLinFactNeighborX="1936" custLinFactNeighborY="100000"/>
      <dgm:spPr/>
    </dgm:pt>
    <dgm:pt modelId="{6B1C38F0-AAAE-644A-8B55-C05E27FB4933}" type="pres">
      <dgm:prSet presAssocID="{718A7017-F895-5D47-B6BC-8A4F04AB2265}" presName="ParentText" presStyleLbl="revTx" presStyleIdx="1" presStyleCnt="5" custLinFactNeighborX="5361" custLinFactNeighborY="89907">
        <dgm:presLayoutVars>
          <dgm:chMax val="0"/>
          <dgm:chPref val="0"/>
          <dgm:bulletEnabled val="1"/>
        </dgm:presLayoutVars>
      </dgm:prSet>
      <dgm:spPr/>
    </dgm:pt>
    <dgm:pt modelId="{397CADCE-45A6-2547-9D38-90C07307A914}" type="pres">
      <dgm:prSet presAssocID="{718A7017-F895-5D47-B6BC-8A4F04AB2265}" presName="Triangle" presStyleLbl="alignNode1" presStyleIdx="3" presStyleCnt="9" custLinFactNeighborX="70104" custLinFactNeighborY="7379"/>
      <dgm:spPr/>
    </dgm:pt>
    <dgm:pt modelId="{51726035-1C1F-3944-A852-9C073791928D}" type="pres">
      <dgm:prSet presAssocID="{216E15D5-5F9A-F34D-89C5-BE786495CC77}" presName="sibTrans" presStyleCnt="0"/>
      <dgm:spPr/>
    </dgm:pt>
    <dgm:pt modelId="{A8B61CC8-43AA-CE4D-A5A5-38D46610AEEA}" type="pres">
      <dgm:prSet presAssocID="{216E15D5-5F9A-F34D-89C5-BE786495CC77}" presName="space" presStyleCnt="0"/>
      <dgm:spPr/>
    </dgm:pt>
    <dgm:pt modelId="{1AE37901-CA93-1A46-A3F7-1162F7B22026}" type="pres">
      <dgm:prSet presAssocID="{740392E6-7ECA-1649-B3D9-E708B067640D}" presName="composite" presStyleCnt="0"/>
      <dgm:spPr/>
    </dgm:pt>
    <dgm:pt modelId="{0772A9CD-FEE9-E541-A876-902992CF1596}" type="pres">
      <dgm:prSet presAssocID="{740392E6-7ECA-1649-B3D9-E708B067640D}" presName="LShape" presStyleLbl="alignNode1" presStyleIdx="4" presStyleCnt="9"/>
      <dgm:spPr/>
    </dgm:pt>
    <dgm:pt modelId="{18564CD6-9600-9249-844B-683C8E1DFEA9}" type="pres">
      <dgm:prSet presAssocID="{740392E6-7ECA-1649-B3D9-E708B067640D}" presName="ParentText" presStyleLbl="revTx" presStyleIdx="2" presStyleCnt="5" custScaleX="124710" custLinFactNeighborX="17755" custLinFactNeighborY="2170">
        <dgm:presLayoutVars>
          <dgm:chMax val="0"/>
          <dgm:chPref val="0"/>
          <dgm:bulletEnabled val="1"/>
        </dgm:presLayoutVars>
      </dgm:prSet>
      <dgm:spPr/>
    </dgm:pt>
    <dgm:pt modelId="{69099DCC-11C9-8844-B5FC-3787C5B00552}" type="pres">
      <dgm:prSet presAssocID="{740392E6-7ECA-1649-B3D9-E708B067640D}" presName="Triangle" presStyleLbl="alignNode1" presStyleIdx="5" presStyleCnt="9" custLinFactX="100000" custLinFactY="-111978" custLinFactNeighborX="128232" custLinFactNeighborY="-200000"/>
      <dgm:spPr/>
    </dgm:pt>
    <dgm:pt modelId="{C20F4C3E-89C3-2A4B-843E-85FEC6AFCA7F}" type="pres">
      <dgm:prSet presAssocID="{CC813D42-53E1-714D-A918-79A39FAB28B5}" presName="sibTrans" presStyleCnt="0"/>
      <dgm:spPr/>
    </dgm:pt>
    <dgm:pt modelId="{F4B33D71-D6C0-D94E-A338-7BC7E0834AF3}" type="pres">
      <dgm:prSet presAssocID="{CC813D42-53E1-714D-A918-79A39FAB28B5}" presName="space" presStyleCnt="0"/>
      <dgm:spPr/>
    </dgm:pt>
    <dgm:pt modelId="{C404A6AB-B63E-754A-9AD2-17645F48A917}" type="pres">
      <dgm:prSet presAssocID="{7753C195-9E97-E849-A5F1-6C9FA3F2D5E1}" presName="composite" presStyleCnt="0"/>
      <dgm:spPr/>
    </dgm:pt>
    <dgm:pt modelId="{8D42E123-A870-F44A-A4B4-BCE3A71FE9D8}" type="pres">
      <dgm:prSet presAssocID="{7753C195-9E97-E849-A5F1-6C9FA3F2D5E1}" presName="LShape" presStyleLbl="alignNode1" presStyleIdx="6" presStyleCnt="9" custLinFactNeighborX="-484" custLinFactNeighborY="-85370"/>
      <dgm:spPr/>
    </dgm:pt>
    <dgm:pt modelId="{0C6F2788-0955-544E-B171-344D804DA738}" type="pres">
      <dgm:prSet presAssocID="{7753C195-9E97-E849-A5F1-6C9FA3F2D5E1}" presName="ParentText" presStyleLbl="revTx" presStyleIdx="3" presStyleCnt="5" custScaleX="148430" custLinFactNeighborX="19755" custLinFactNeighborY="-61549">
        <dgm:presLayoutVars>
          <dgm:chMax val="0"/>
          <dgm:chPref val="0"/>
          <dgm:bulletEnabled val="1"/>
        </dgm:presLayoutVars>
      </dgm:prSet>
      <dgm:spPr/>
    </dgm:pt>
    <dgm:pt modelId="{51BE9140-48E7-CE46-B534-C20F6B3F8891}" type="pres">
      <dgm:prSet presAssocID="{7753C195-9E97-E849-A5F1-6C9FA3F2D5E1}" presName="Triangle" presStyleLbl="alignNode1" presStyleIdx="7" presStyleCnt="9" custLinFactY="100000" custLinFactNeighborX="45547" custLinFactNeighborY="142092"/>
      <dgm:spPr/>
    </dgm:pt>
    <dgm:pt modelId="{0A2A7BDA-1EB0-0F4E-8CDC-1DC5EDCB3596}" type="pres">
      <dgm:prSet presAssocID="{E98D14C4-6533-7742-9FDE-EA436CD2DA84}" presName="sibTrans" presStyleCnt="0"/>
      <dgm:spPr/>
    </dgm:pt>
    <dgm:pt modelId="{5692ADF8-38F2-8840-BF77-E735ABA387EF}" type="pres">
      <dgm:prSet presAssocID="{E98D14C4-6533-7742-9FDE-EA436CD2DA84}" presName="space" presStyleCnt="0"/>
      <dgm:spPr/>
    </dgm:pt>
    <dgm:pt modelId="{06595891-3750-5046-887F-C69F00FFA5D1}" type="pres">
      <dgm:prSet presAssocID="{27BFEDA8-FC36-3149-A175-B7FD96E8E70B}" presName="composite" presStyleCnt="0"/>
      <dgm:spPr/>
    </dgm:pt>
    <dgm:pt modelId="{9F13013A-B43F-A74A-A0BF-D85B98990746}" type="pres">
      <dgm:prSet presAssocID="{27BFEDA8-FC36-3149-A175-B7FD96E8E70B}" presName="LShape" presStyleLbl="alignNode1" presStyleIdx="8" presStyleCnt="9" custScaleX="137706" custLinFactNeighborX="-16539" custLinFactNeighborY="61078"/>
      <dgm:spPr/>
    </dgm:pt>
    <dgm:pt modelId="{EB2A38B3-4FA6-E64C-84BA-494E22399440}" type="pres">
      <dgm:prSet presAssocID="{27BFEDA8-FC36-3149-A175-B7FD96E8E70B}" presName="ParentText" presStyleLbl="revTx" presStyleIdx="4" presStyleCnt="5" custScaleX="181339" custLinFactNeighborX="2191" custLinFactNeighborY="46171">
        <dgm:presLayoutVars>
          <dgm:chMax val="0"/>
          <dgm:chPref val="0"/>
          <dgm:bulletEnabled val="1"/>
        </dgm:presLayoutVars>
      </dgm:prSet>
      <dgm:spPr/>
    </dgm:pt>
  </dgm:ptLst>
  <dgm:cxnLst>
    <dgm:cxn modelId="{0EAA1B02-8AB5-1B42-A3C6-186C91D8F142}" srcId="{23ACF276-0FDE-F845-98D8-5784EED42945}" destId="{7753C195-9E97-E849-A5F1-6C9FA3F2D5E1}" srcOrd="3" destOrd="0" parTransId="{6F1DA494-4D5C-2A4E-B4B5-F9AD6461EBAA}" sibTransId="{E98D14C4-6533-7742-9FDE-EA436CD2DA84}"/>
    <dgm:cxn modelId="{4B5E4C3C-87DE-FB42-865A-2A8B1C43497B}" type="presOf" srcId="{C90532D5-8911-9D4D-B14C-8675BF9A798A}" destId="{4A49AE2B-27D5-FA47-A759-A7180B88A558}" srcOrd="0" destOrd="0" presId="urn:microsoft.com/office/officeart/2009/3/layout/StepUpProcess"/>
    <dgm:cxn modelId="{260A3447-73B8-E94E-9189-8D6C2B94EA37}" srcId="{23ACF276-0FDE-F845-98D8-5784EED42945}" destId="{27BFEDA8-FC36-3149-A175-B7FD96E8E70B}" srcOrd="4" destOrd="0" parTransId="{06820F48-10FF-3348-B6E5-1AECAB06DF84}" sibTransId="{BC1FAECB-B93C-2D4F-99E4-D1EB2E836A04}"/>
    <dgm:cxn modelId="{8014BA5C-E810-1747-8F8D-0EA62B8FBD18}" srcId="{23ACF276-0FDE-F845-98D8-5784EED42945}" destId="{718A7017-F895-5D47-B6BC-8A4F04AB2265}" srcOrd="1" destOrd="0" parTransId="{437FD8D4-9DD0-F242-81CF-F8BF27735A91}" sibTransId="{216E15D5-5F9A-F34D-89C5-BE786495CC77}"/>
    <dgm:cxn modelId="{0473E85E-0443-2D4D-87AB-171FF77FF14B}" type="presOf" srcId="{740392E6-7ECA-1649-B3D9-E708B067640D}" destId="{18564CD6-9600-9249-844B-683C8E1DFEA9}" srcOrd="0" destOrd="0" presId="urn:microsoft.com/office/officeart/2009/3/layout/StepUpProcess"/>
    <dgm:cxn modelId="{A3321062-6462-5245-A042-88E92018BAF6}" type="presOf" srcId="{27BFEDA8-FC36-3149-A175-B7FD96E8E70B}" destId="{EB2A38B3-4FA6-E64C-84BA-494E22399440}" srcOrd="0" destOrd="0" presId="urn:microsoft.com/office/officeart/2009/3/layout/StepUpProcess"/>
    <dgm:cxn modelId="{30EDD964-BCDA-2B4C-8CD8-303DA5EC682D}" type="presOf" srcId="{7753C195-9E97-E849-A5F1-6C9FA3F2D5E1}" destId="{0C6F2788-0955-544E-B171-344D804DA738}" srcOrd="0" destOrd="0" presId="urn:microsoft.com/office/officeart/2009/3/layout/StepUpProcess"/>
    <dgm:cxn modelId="{DDB2A074-748D-4041-A31D-148B5AF89E53}" srcId="{23ACF276-0FDE-F845-98D8-5784EED42945}" destId="{740392E6-7ECA-1649-B3D9-E708B067640D}" srcOrd="2" destOrd="0" parTransId="{6058BA6C-7B33-AE4A-A40D-BDBC09C04D68}" sibTransId="{CC813D42-53E1-714D-A918-79A39FAB28B5}"/>
    <dgm:cxn modelId="{D20050A2-09EB-E84B-A530-99FAA32D37C5}" srcId="{23ACF276-0FDE-F845-98D8-5784EED42945}" destId="{C90532D5-8911-9D4D-B14C-8675BF9A798A}" srcOrd="0" destOrd="0" parTransId="{BE7F2257-6FCD-9449-88D7-99D82E80246F}" sibTransId="{9709EF82-117B-FE41-96F7-53A004A78659}"/>
    <dgm:cxn modelId="{C9BEA5C7-9630-3043-BBD7-0BA7F0D51B09}" type="presOf" srcId="{718A7017-F895-5D47-B6BC-8A4F04AB2265}" destId="{6B1C38F0-AAAE-644A-8B55-C05E27FB4933}" srcOrd="0" destOrd="0" presId="urn:microsoft.com/office/officeart/2009/3/layout/StepUpProcess"/>
    <dgm:cxn modelId="{94C2FAEE-C4D3-104C-8819-D46AD146B8D8}" type="presOf" srcId="{23ACF276-0FDE-F845-98D8-5784EED42945}" destId="{3613B341-1825-424F-A842-DE67DFCDA983}" srcOrd="0" destOrd="0" presId="urn:microsoft.com/office/officeart/2009/3/layout/StepUpProcess"/>
    <dgm:cxn modelId="{4A4FA6E1-E96A-1740-B4DB-AF632BB8A7B0}" type="presParOf" srcId="{3613B341-1825-424F-A842-DE67DFCDA983}" destId="{34ACF214-4B94-BF4E-846A-7FAE01AB3F9B}" srcOrd="0" destOrd="0" presId="urn:microsoft.com/office/officeart/2009/3/layout/StepUpProcess"/>
    <dgm:cxn modelId="{3A310C93-15F0-7B46-9040-9EF698A18DA0}" type="presParOf" srcId="{34ACF214-4B94-BF4E-846A-7FAE01AB3F9B}" destId="{ED16C308-D8E0-E948-B618-D187B9B072B1}" srcOrd="0" destOrd="0" presId="urn:microsoft.com/office/officeart/2009/3/layout/StepUpProcess"/>
    <dgm:cxn modelId="{B43EAD02-0A04-3046-8375-E07736ABC8BD}" type="presParOf" srcId="{34ACF214-4B94-BF4E-846A-7FAE01AB3F9B}" destId="{4A49AE2B-27D5-FA47-A759-A7180B88A558}" srcOrd="1" destOrd="0" presId="urn:microsoft.com/office/officeart/2009/3/layout/StepUpProcess"/>
    <dgm:cxn modelId="{CA93AD89-B364-8A40-82F2-0CE1481CFC13}" type="presParOf" srcId="{34ACF214-4B94-BF4E-846A-7FAE01AB3F9B}" destId="{B6622EAC-7010-354D-BD55-AD36E0EFFE7F}" srcOrd="2" destOrd="0" presId="urn:microsoft.com/office/officeart/2009/3/layout/StepUpProcess"/>
    <dgm:cxn modelId="{38A6FCF6-F0DD-7644-BEAD-21CEE81E3FC3}" type="presParOf" srcId="{3613B341-1825-424F-A842-DE67DFCDA983}" destId="{4A53F38F-A88A-8C41-8FDD-6C32A55C2F61}" srcOrd="1" destOrd="0" presId="urn:microsoft.com/office/officeart/2009/3/layout/StepUpProcess"/>
    <dgm:cxn modelId="{85840B5E-42FA-774D-80F6-B006554DB9F3}" type="presParOf" srcId="{4A53F38F-A88A-8C41-8FDD-6C32A55C2F61}" destId="{E7444088-CCE0-E549-9A66-757D59742FA4}" srcOrd="0" destOrd="0" presId="urn:microsoft.com/office/officeart/2009/3/layout/StepUpProcess"/>
    <dgm:cxn modelId="{7549C21E-05EE-604F-909A-E3105D284106}" type="presParOf" srcId="{3613B341-1825-424F-A842-DE67DFCDA983}" destId="{9B9FDDA4-4998-E141-8700-205D8DC6A629}" srcOrd="2" destOrd="0" presId="urn:microsoft.com/office/officeart/2009/3/layout/StepUpProcess"/>
    <dgm:cxn modelId="{98776A0B-E772-2F4F-A794-57848BE5352C}" type="presParOf" srcId="{9B9FDDA4-4998-E141-8700-205D8DC6A629}" destId="{95E5E368-22BE-D449-AF48-B23E2E8CEC2D}" srcOrd="0" destOrd="0" presId="urn:microsoft.com/office/officeart/2009/3/layout/StepUpProcess"/>
    <dgm:cxn modelId="{A523F871-7976-3745-90B8-3833BFDD776E}" type="presParOf" srcId="{9B9FDDA4-4998-E141-8700-205D8DC6A629}" destId="{6B1C38F0-AAAE-644A-8B55-C05E27FB4933}" srcOrd="1" destOrd="0" presId="urn:microsoft.com/office/officeart/2009/3/layout/StepUpProcess"/>
    <dgm:cxn modelId="{AF6DB7E1-0E6D-EA43-BCE1-56679E365265}" type="presParOf" srcId="{9B9FDDA4-4998-E141-8700-205D8DC6A629}" destId="{397CADCE-45A6-2547-9D38-90C07307A914}" srcOrd="2" destOrd="0" presId="urn:microsoft.com/office/officeart/2009/3/layout/StepUpProcess"/>
    <dgm:cxn modelId="{BD0A8728-76B8-DD47-8D08-77EA2A274214}" type="presParOf" srcId="{3613B341-1825-424F-A842-DE67DFCDA983}" destId="{51726035-1C1F-3944-A852-9C073791928D}" srcOrd="3" destOrd="0" presId="urn:microsoft.com/office/officeart/2009/3/layout/StepUpProcess"/>
    <dgm:cxn modelId="{4220420F-685A-E242-B49F-CC7CAAA26BF4}" type="presParOf" srcId="{51726035-1C1F-3944-A852-9C073791928D}" destId="{A8B61CC8-43AA-CE4D-A5A5-38D46610AEEA}" srcOrd="0" destOrd="0" presId="urn:microsoft.com/office/officeart/2009/3/layout/StepUpProcess"/>
    <dgm:cxn modelId="{9BBD0B12-2FE2-574F-8959-65F89A0D7DF2}" type="presParOf" srcId="{3613B341-1825-424F-A842-DE67DFCDA983}" destId="{1AE37901-CA93-1A46-A3F7-1162F7B22026}" srcOrd="4" destOrd="0" presId="urn:microsoft.com/office/officeart/2009/3/layout/StepUpProcess"/>
    <dgm:cxn modelId="{68865F2A-F0BC-6143-9872-D06EC98FAA1F}" type="presParOf" srcId="{1AE37901-CA93-1A46-A3F7-1162F7B22026}" destId="{0772A9CD-FEE9-E541-A876-902992CF1596}" srcOrd="0" destOrd="0" presId="urn:microsoft.com/office/officeart/2009/3/layout/StepUpProcess"/>
    <dgm:cxn modelId="{639D32C0-A858-934D-B3CF-3A94B5E3FFE1}" type="presParOf" srcId="{1AE37901-CA93-1A46-A3F7-1162F7B22026}" destId="{18564CD6-9600-9249-844B-683C8E1DFEA9}" srcOrd="1" destOrd="0" presId="urn:microsoft.com/office/officeart/2009/3/layout/StepUpProcess"/>
    <dgm:cxn modelId="{D94BED7D-A8B5-DE48-917B-5C8FF4A81F85}" type="presParOf" srcId="{1AE37901-CA93-1A46-A3F7-1162F7B22026}" destId="{69099DCC-11C9-8844-B5FC-3787C5B00552}" srcOrd="2" destOrd="0" presId="urn:microsoft.com/office/officeart/2009/3/layout/StepUpProcess"/>
    <dgm:cxn modelId="{EC8E0E1D-8BE8-1A4A-AC22-084FF0F37617}" type="presParOf" srcId="{3613B341-1825-424F-A842-DE67DFCDA983}" destId="{C20F4C3E-89C3-2A4B-843E-85FEC6AFCA7F}" srcOrd="5" destOrd="0" presId="urn:microsoft.com/office/officeart/2009/3/layout/StepUpProcess"/>
    <dgm:cxn modelId="{29D2A96E-2B45-4A43-82BD-291EBB57DC9B}" type="presParOf" srcId="{C20F4C3E-89C3-2A4B-843E-85FEC6AFCA7F}" destId="{F4B33D71-D6C0-D94E-A338-7BC7E0834AF3}" srcOrd="0" destOrd="0" presId="urn:microsoft.com/office/officeart/2009/3/layout/StepUpProcess"/>
    <dgm:cxn modelId="{89EE4549-61DA-CA42-856F-398B72993250}" type="presParOf" srcId="{3613B341-1825-424F-A842-DE67DFCDA983}" destId="{C404A6AB-B63E-754A-9AD2-17645F48A917}" srcOrd="6" destOrd="0" presId="urn:microsoft.com/office/officeart/2009/3/layout/StepUpProcess"/>
    <dgm:cxn modelId="{D459A624-E5A7-B44C-8620-5B8CE92D566E}" type="presParOf" srcId="{C404A6AB-B63E-754A-9AD2-17645F48A917}" destId="{8D42E123-A870-F44A-A4B4-BCE3A71FE9D8}" srcOrd="0" destOrd="0" presId="urn:microsoft.com/office/officeart/2009/3/layout/StepUpProcess"/>
    <dgm:cxn modelId="{2F975B72-6239-964C-93C8-C07092E3E88F}" type="presParOf" srcId="{C404A6AB-B63E-754A-9AD2-17645F48A917}" destId="{0C6F2788-0955-544E-B171-344D804DA738}" srcOrd="1" destOrd="0" presId="urn:microsoft.com/office/officeart/2009/3/layout/StepUpProcess"/>
    <dgm:cxn modelId="{E7FBF4CC-052C-ED42-A6B1-9DA8D222B604}" type="presParOf" srcId="{C404A6AB-B63E-754A-9AD2-17645F48A917}" destId="{51BE9140-48E7-CE46-B534-C20F6B3F8891}" srcOrd="2" destOrd="0" presId="urn:microsoft.com/office/officeart/2009/3/layout/StepUpProcess"/>
    <dgm:cxn modelId="{2261C5D2-E405-AB49-AF3B-7B3C8EAE074F}" type="presParOf" srcId="{3613B341-1825-424F-A842-DE67DFCDA983}" destId="{0A2A7BDA-1EB0-0F4E-8CDC-1DC5EDCB3596}" srcOrd="7" destOrd="0" presId="urn:microsoft.com/office/officeart/2009/3/layout/StepUpProcess"/>
    <dgm:cxn modelId="{9489D4EA-8146-864B-913E-3E3231A0F85C}" type="presParOf" srcId="{0A2A7BDA-1EB0-0F4E-8CDC-1DC5EDCB3596}" destId="{5692ADF8-38F2-8840-BF77-E735ABA387EF}" srcOrd="0" destOrd="0" presId="urn:microsoft.com/office/officeart/2009/3/layout/StepUpProcess"/>
    <dgm:cxn modelId="{96C41486-9AE4-7B4F-B468-678275D0963B}" type="presParOf" srcId="{3613B341-1825-424F-A842-DE67DFCDA983}" destId="{06595891-3750-5046-887F-C69F00FFA5D1}" srcOrd="8" destOrd="0" presId="urn:microsoft.com/office/officeart/2009/3/layout/StepUpProcess"/>
    <dgm:cxn modelId="{39D0B26C-C053-514E-9DDE-FAA9105EFE35}" type="presParOf" srcId="{06595891-3750-5046-887F-C69F00FFA5D1}" destId="{9F13013A-B43F-A74A-A0BF-D85B98990746}" srcOrd="0" destOrd="0" presId="urn:microsoft.com/office/officeart/2009/3/layout/StepUpProcess"/>
    <dgm:cxn modelId="{79FD26E8-B132-BE43-AB14-2905819973F7}" type="presParOf" srcId="{06595891-3750-5046-887F-C69F00FFA5D1}" destId="{EB2A38B3-4FA6-E64C-84BA-494E2239944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C35E0C-FB76-164C-A58A-150D73329506}"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785F555B-1E63-6A47-987C-40300533ACAA}">
      <dgm:prSet phldrT="[Text]"/>
      <dgm:spPr/>
      <dgm:t>
        <a:bodyPr/>
        <a:lstStyle/>
        <a:p>
          <a:r>
            <a:rPr lang="en-US" dirty="0"/>
            <a:t>Early Childhood</a:t>
          </a:r>
        </a:p>
      </dgm:t>
    </dgm:pt>
    <dgm:pt modelId="{BF936CED-95E1-F24E-B296-BD684BDB830C}" type="parTrans" cxnId="{2F12DCD4-A5B1-8144-BCEB-966AF5733A58}">
      <dgm:prSet/>
      <dgm:spPr/>
      <dgm:t>
        <a:bodyPr/>
        <a:lstStyle/>
        <a:p>
          <a:endParaRPr lang="en-US"/>
        </a:p>
      </dgm:t>
    </dgm:pt>
    <dgm:pt modelId="{15031C6C-0C22-E842-BD0D-E51020F7A788}" type="sibTrans" cxnId="{2F12DCD4-A5B1-8144-BCEB-966AF5733A58}">
      <dgm:prSet/>
      <dgm:spPr/>
      <dgm:t>
        <a:bodyPr/>
        <a:lstStyle/>
        <a:p>
          <a:endParaRPr lang="en-US"/>
        </a:p>
      </dgm:t>
    </dgm:pt>
    <dgm:pt modelId="{1AB4E10E-5847-DF4D-A8B4-9A8BD127CC69}">
      <dgm:prSet phldrT="[Text]"/>
      <dgm:spPr/>
      <dgm:t>
        <a:bodyPr/>
        <a:lstStyle/>
        <a:p>
          <a:r>
            <a:rPr lang="en-US" dirty="0"/>
            <a:t>Resilience</a:t>
          </a:r>
        </a:p>
      </dgm:t>
    </dgm:pt>
    <dgm:pt modelId="{B3F2ED61-EA61-9943-A668-7DE8CC914370}" type="parTrans" cxnId="{574F6E08-F7D6-C945-96A5-778517F79C93}">
      <dgm:prSet/>
      <dgm:spPr/>
      <dgm:t>
        <a:bodyPr/>
        <a:lstStyle/>
        <a:p>
          <a:endParaRPr lang="en-US"/>
        </a:p>
      </dgm:t>
    </dgm:pt>
    <dgm:pt modelId="{F2954B5E-53E9-A44B-91DB-2DC44F83F781}" type="sibTrans" cxnId="{574F6E08-F7D6-C945-96A5-778517F79C93}">
      <dgm:prSet/>
      <dgm:spPr/>
      <dgm:t>
        <a:bodyPr/>
        <a:lstStyle/>
        <a:p>
          <a:endParaRPr lang="en-US"/>
        </a:p>
      </dgm:t>
    </dgm:pt>
    <dgm:pt modelId="{78C94A67-C7B7-CA4A-96B4-93A01A8B6779}">
      <dgm:prSet phldrT="[Text]"/>
      <dgm:spPr/>
      <dgm:t>
        <a:bodyPr/>
        <a:lstStyle/>
        <a:p>
          <a:r>
            <a:rPr lang="en-US" dirty="0"/>
            <a:t>School Age</a:t>
          </a:r>
        </a:p>
      </dgm:t>
    </dgm:pt>
    <dgm:pt modelId="{0A94129D-B9D3-684A-A3B6-A1605E857E50}" type="parTrans" cxnId="{7BF6A1AF-A41C-7144-9407-83A62692A114}">
      <dgm:prSet/>
      <dgm:spPr/>
      <dgm:t>
        <a:bodyPr/>
        <a:lstStyle/>
        <a:p>
          <a:endParaRPr lang="en-US"/>
        </a:p>
      </dgm:t>
    </dgm:pt>
    <dgm:pt modelId="{8BEB83A7-BAE4-1342-BE74-A9A56BFB0FB8}" type="sibTrans" cxnId="{7BF6A1AF-A41C-7144-9407-83A62692A114}">
      <dgm:prSet/>
      <dgm:spPr/>
      <dgm:t>
        <a:bodyPr/>
        <a:lstStyle/>
        <a:p>
          <a:endParaRPr lang="en-US"/>
        </a:p>
      </dgm:t>
    </dgm:pt>
    <dgm:pt modelId="{B7C46DC1-8C98-4146-8FCC-0E15D2EA9689}">
      <dgm:prSet phldrT="[Text]"/>
      <dgm:spPr/>
      <dgm:t>
        <a:bodyPr/>
        <a:lstStyle/>
        <a:p>
          <a:r>
            <a:rPr lang="en-US" dirty="0"/>
            <a:t>Anxiety Disorder</a:t>
          </a:r>
        </a:p>
      </dgm:t>
    </dgm:pt>
    <dgm:pt modelId="{D9BFC130-66FB-DF47-80EF-F80D5CE1EBD2}" type="parTrans" cxnId="{FFE50286-C24E-3841-9A1E-A05543FE01C4}">
      <dgm:prSet/>
      <dgm:spPr/>
      <dgm:t>
        <a:bodyPr/>
        <a:lstStyle/>
        <a:p>
          <a:endParaRPr lang="en-US"/>
        </a:p>
      </dgm:t>
    </dgm:pt>
    <dgm:pt modelId="{356A4F3F-CC37-2742-B2DC-99E1C4817D93}" type="sibTrans" cxnId="{FFE50286-C24E-3841-9A1E-A05543FE01C4}">
      <dgm:prSet/>
      <dgm:spPr/>
      <dgm:t>
        <a:bodyPr/>
        <a:lstStyle/>
        <a:p>
          <a:endParaRPr lang="en-US"/>
        </a:p>
      </dgm:t>
    </dgm:pt>
    <dgm:pt modelId="{C6894F0D-2E10-274C-86C2-5FED17CA0B89}">
      <dgm:prSet phldrT="[Text]"/>
      <dgm:spPr/>
      <dgm:t>
        <a:bodyPr/>
        <a:lstStyle/>
        <a:p>
          <a:r>
            <a:rPr lang="en-US" dirty="0"/>
            <a:t>Adolescent</a:t>
          </a:r>
        </a:p>
      </dgm:t>
    </dgm:pt>
    <dgm:pt modelId="{772AB521-6397-5546-8B24-C5B997F9DD70}" type="parTrans" cxnId="{1B75069B-02C5-8B48-8139-E8450039DBCD}">
      <dgm:prSet/>
      <dgm:spPr/>
      <dgm:t>
        <a:bodyPr/>
        <a:lstStyle/>
        <a:p>
          <a:endParaRPr lang="en-US"/>
        </a:p>
      </dgm:t>
    </dgm:pt>
    <dgm:pt modelId="{F78B5513-0914-8E42-B1C8-A8EA3D41223D}" type="sibTrans" cxnId="{1B75069B-02C5-8B48-8139-E8450039DBCD}">
      <dgm:prSet/>
      <dgm:spPr/>
      <dgm:t>
        <a:bodyPr/>
        <a:lstStyle/>
        <a:p>
          <a:endParaRPr lang="en-US"/>
        </a:p>
      </dgm:t>
    </dgm:pt>
    <dgm:pt modelId="{4C382985-9B43-0C4F-AF84-7DC0BDE012F3}">
      <dgm:prSet phldrT="[Text]" custT="1"/>
      <dgm:spPr/>
      <dgm:t>
        <a:bodyPr/>
        <a:lstStyle/>
        <a:p>
          <a:r>
            <a:rPr lang="en-US" sz="1600" dirty="0"/>
            <a:t>Add Identity issues</a:t>
          </a:r>
        </a:p>
      </dgm:t>
    </dgm:pt>
    <dgm:pt modelId="{2F3EBFE0-CEAB-124E-BE45-15DDE2B51A08}" type="parTrans" cxnId="{849DDCEE-5DF3-3140-856B-12C23B5389E3}">
      <dgm:prSet/>
      <dgm:spPr/>
      <dgm:t>
        <a:bodyPr/>
        <a:lstStyle/>
        <a:p>
          <a:endParaRPr lang="en-US"/>
        </a:p>
      </dgm:t>
    </dgm:pt>
    <dgm:pt modelId="{C040B953-2DA4-A647-AC27-7DF3FB7BCCE1}" type="sibTrans" cxnId="{849DDCEE-5DF3-3140-856B-12C23B5389E3}">
      <dgm:prSet/>
      <dgm:spPr/>
      <dgm:t>
        <a:bodyPr/>
        <a:lstStyle/>
        <a:p>
          <a:endParaRPr lang="en-US"/>
        </a:p>
      </dgm:t>
    </dgm:pt>
    <dgm:pt modelId="{A8514792-0511-9B4A-9377-656DE118842E}">
      <dgm:prSet phldrT="[Text]"/>
      <dgm:spPr/>
      <dgm:t>
        <a:bodyPr/>
        <a:lstStyle/>
        <a:p>
          <a:r>
            <a:rPr lang="en-US" dirty="0"/>
            <a:t>OCD</a:t>
          </a:r>
        </a:p>
      </dgm:t>
    </dgm:pt>
    <dgm:pt modelId="{D0763D89-56C6-9540-93C4-17075EE31BE5}" type="parTrans" cxnId="{58D8D2C5-59E9-EE4A-BB4B-0AABC647CA9E}">
      <dgm:prSet/>
      <dgm:spPr/>
      <dgm:t>
        <a:bodyPr/>
        <a:lstStyle/>
        <a:p>
          <a:endParaRPr lang="en-US"/>
        </a:p>
      </dgm:t>
    </dgm:pt>
    <dgm:pt modelId="{C867E4FE-C7B5-D541-8E3E-D3E5B875E3E1}" type="sibTrans" cxnId="{58D8D2C5-59E9-EE4A-BB4B-0AABC647CA9E}">
      <dgm:prSet/>
      <dgm:spPr/>
      <dgm:t>
        <a:bodyPr/>
        <a:lstStyle/>
        <a:p>
          <a:endParaRPr lang="en-US"/>
        </a:p>
      </dgm:t>
    </dgm:pt>
    <dgm:pt modelId="{951B0559-BFB0-E745-849D-770AB7DBF570}">
      <dgm:prSet phldrT="[Text]"/>
      <dgm:spPr/>
      <dgm:t>
        <a:bodyPr/>
        <a:lstStyle/>
        <a:p>
          <a:r>
            <a:rPr lang="en-US" b="1" dirty="0"/>
            <a:t>Part 2 Moving from Anxiety to Disorder</a:t>
          </a:r>
        </a:p>
      </dgm:t>
    </dgm:pt>
    <dgm:pt modelId="{D776ED65-E00B-FA47-88FC-FD9157721275}" type="parTrans" cxnId="{68A56465-F211-1746-ADBC-0DE2D97B4B6D}">
      <dgm:prSet/>
      <dgm:spPr/>
      <dgm:t>
        <a:bodyPr/>
        <a:lstStyle/>
        <a:p>
          <a:endParaRPr lang="en-US"/>
        </a:p>
      </dgm:t>
    </dgm:pt>
    <dgm:pt modelId="{B2FC37E0-FB85-8847-908D-ED3DF19175C7}" type="sibTrans" cxnId="{68A56465-F211-1746-ADBC-0DE2D97B4B6D}">
      <dgm:prSet/>
      <dgm:spPr/>
      <dgm:t>
        <a:bodyPr/>
        <a:lstStyle/>
        <a:p>
          <a:endParaRPr lang="en-US"/>
        </a:p>
      </dgm:t>
    </dgm:pt>
    <dgm:pt modelId="{247EC011-81D6-CB44-9B9B-2192AE128A27}">
      <dgm:prSet phldrT="[Text]" custT="1"/>
      <dgm:spPr/>
      <dgm:t>
        <a:bodyPr/>
        <a:lstStyle/>
        <a:p>
          <a:r>
            <a:rPr lang="en-US" sz="1600" dirty="0"/>
            <a:t>Existential stressors</a:t>
          </a:r>
        </a:p>
      </dgm:t>
    </dgm:pt>
    <dgm:pt modelId="{7BD489EA-F369-8943-B841-AD426393764B}" type="parTrans" cxnId="{B89AA4A2-8CB7-AE47-A0D1-FEAD239857E0}">
      <dgm:prSet/>
      <dgm:spPr/>
      <dgm:t>
        <a:bodyPr/>
        <a:lstStyle/>
        <a:p>
          <a:endParaRPr lang="en-US"/>
        </a:p>
      </dgm:t>
    </dgm:pt>
    <dgm:pt modelId="{ACA2F930-2835-424E-972E-4CA5ABAB3DC5}" type="sibTrans" cxnId="{B89AA4A2-8CB7-AE47-A0D1-FEAD239857E0}">
      <dgm:prSet/>
      <dgm:spPr/>
      <dgm:t>
        <a:bodyPr/>
        <a:lstStyle/>
        <a:p>
          <a:endParaRPr lang="en-US"/>
        </a:p>
      </dgm:t>
    </dgm:pt>
    <dgm:pt modelId="{ED0B17BA-C600-7449-9788-B128F8DFF7A9}">
      <dgm:prSet phldrT="[Text]"/>
      <dgm:spPr/>
      <dgm:t>
        <a:bodyPr/>
        <a:lstStyle/>
        <a:p>
          <a:r>
            <a:rPr lang="en-US" b="1" dirty="0"/>
            <a:t>Part 1: Preventing the progression to disorders</a:t>
          </a:r>
        </a:p>
      </dgm:t>
    </dgm:pt>
    <dgm:pt modelId="{92498C90-4B6F-9F48-9691-81D3D8A4A82C}" type="parTrans" cxnId="{DED7221B-E4AF-A445-91DC-4C552B88C0AA}">
      <dgm:prSet/>
      <dgm:spPr/>
      <dgm:t>
        <a:bodyPr/>
        <a:lstStyle/>
        <a:p>
          <a:endParaRPr lang="en-US"/>
        </a:p>
      </dgm:t>
    </dgm:pt>
    <dgm:pt modelId="{35549DD7-9893-2941-84C7-4B08C5410383}" type="sibTrans" cxnId="{DED7221B-E4AF-A445-91DC-4C552B88C0AA}">
      <dgm:prSet/>
      <dgm:spPr/>
      <dgm:t>
        <a:bodyPr/>
        <a:lstStyle/>
        <a:p>
          <a:endParaRPr lang="en-US"/>
        </a:p>
      </dgm:t>
    </dgm:pt>
    <dgm:pt modelId="{D27478B2-E91A-724C-92BC-39C5D3BDD8B2}">
      <dgm:prSet phldrT="[Text]" custT="1"/>
      <dgm:spPr/>
      <dgm:t>
        <a:bodyPr/>
        <a:lstStyle/>
        <a:p>
          <a:r>
            <a:rPr lang="en-US" sz="1600" dirty="0"/>
            <a:t>Depression</a:t>
          </a:r>
        </a:p>
      </dgm:t>
    </dgm:pt>
    <dgm:pt modelId="{4D031C5F-0C25-814D-9728-00FD94070AB2}" type="parTrans" cxnId="{F39D81E0-879D-3B49-9ADC-E11382EB312F}">
      <dgm:prSet/>
      <dgm:spPr/>
      <dgm:t>
        <a:bodyPr/>
        <a:lstStyle/>
        <a:p>
          <a:endParaRPr lang="en-US"/>
        </a:p>
      </dgm:t>
    </dgm:pt>
    <dgm:pt modelId="{A19C8B38-F9B5-4949-9B02-8CDC25F35E2A}" type="sibTrans" cxnId="{F39D81E0-879D-3B49-9ADC-E11382EB312F}">
      <dgm:prSet/>
      <dgm:spPr/>
      <dgm:t>
        <a:bodyPr/>
        <a:lstStyle/>
        <a:p>
          <a:endParaRPr lang="en-US"/>
        </a:p>
      </dgm:t>
    </dgm:pt>
    <dgm:pt modelId="{0FACDF36-9416-5D40-966E-7FA318C5C10F}">
      <dgm:prSet phldrT="[Text]"/>
      <dgm:spPr/>
      <dgm:t>
        <a:bodyPr/>
        <a:lstStyle/>
        <a:p>
          <a:r>
            <a:rPr lang="en-US" dirty="0"/>
            <a:t>Social Anxiety</a:t>
          </a:r>
        </a:p>
      </dgm:t>
    </dgm:pt>
    <dgm:pt modelId="{12BD5CC8-8FFF-584A-B196-F3920AE7939D}" type="parTrans" cxnId="{29BECF78-32A2-EF4E-A3CC-77A17E128A1E}">
      <dgm:prSet/>
      <dgm:spPr/>
      <dgm:t>
        <a:bodyPr/>
        <a:lstStyle/>
        <a:p>
          <a:endParaRPr lang="en-US"/>
        </a:p>
      </dgm:t>
    </dgm:pt>
    <dgm:pt modelId="{B8175164-BFB7-8945-9BEE-4156AC24658B}" type="sibTrans" cxnId="{29BECF78-32A2-EF4E-A3CC-77A17E128A1E}">
      <dgm:prSet/>
      <dgm:spPr/>
      <dgm:t>
        <a:bodyPr/>
        <a:lstStyle/>
        <a:p>
          <a:endParaRPr lang="en-US"/>
        </a:p>
      </dgm:t>
    </dgm:pt>
    <dgm:pt modelId="{9F0D0F63-5F66-A741-8626-393BA9137929}">
      <dgm:prSet phldrT="[Text]"/>
      <dgm:spPr/>
      <dgm:t>
        <a:bodyPr/>
        <a:lstStyle/>
        <a:p>
          <a:r>
            <a:rPr lang="en-US" dirty="0"/>
            <a:t>PTSD</a:t>
          </a:r>
        </a:p>
      </dgm:t>
    </dgm:pt>
    <dgm:pt modelId="{8CB1D3FC-55ED-5844-A961-21DA386BE363}" type="parTrans" cxnId="{D725C056-095C-3046-BBEF-45236F1A76F4}">
      <dgm:prSet/>
      <dgm:spPr/>
      <dgm:t>
        <a:bodyPr/>
        <a:lstStyle/>
        <a:p>
          <a:endParaRPr lang="en-US"/>
        </a:p>
      </dgm:t>
    </dgm:pt>
    <dgm:pt modelId="{1B3D24F2-01BA-BF48-BBD8-061C11EE8DC4}" type="sibTrans" cxnId="{D725C056-095C-3046-BBEF-45236F1A76F4}">
      <dgm:prSet/>
      <dgm:spPr/>
      <dgm:t>
        <a:bodyPr/>
        <a:lstStyle/>
        <a:p>
          <a:endParaRPr lang="en-US"/>
        </a:p>
      </dgm:t>
    </dgm:pt>
    <dgm:pt modelId="{6DD3817C-E36E-D543-936F-2437CB55DC5D}">
      <dgm:prSet phldrT="[Text]"/>
      <dgm:spPr/>
      <dgm:t>
        <a:bodyPr/>
        <a:lstStyle/>
        <a:p>
          <a:r>
            <a:rPr lang="en-US" dirty="0"/>
            <a:t>Usual Developmental Anxiety and Stress</a:t>
          </a:r>
        </a:p>
      </dgm:t>
    </dgm:pt>
    <dgm:pt modelId="{437F747E-C3FD-7E45-9B31-B02E70FC887E}" type="parTrans" cxnId="{242202F3-76BB-8244-B7F5-A9E4EFB76382}">
      <dgm:prSet/>
      <dgm:spPr/>
      <dgm:t>
        <a:bodyPr/>
        <a:lstStyle/>
        <a:p>
          <a:endParaRPr lang="en-US"/>
        </a:p>
      </dgm:t>
    </dgm:pt>
    <dgm:pt modelId="{EF11D6CA-6ACC-D94C-81BC-BE097D82A130}" type="sibTrans" cxnId="{242202F3-76BB-8244-B7F5-A9E4EFB76382}">
      <dgm:prSet/>
      <dgm:spPr/>
      <dgm:t>
        <a:bodyPr/>
        <a:lstStyle/>
        <a:p>
          <a:endParaRPr lang="en-US"/>
        </a:p>
      </dgm:t>
    </dgm:pt>
    <dgm:pt modelId="{550C44B7-0257-434A-8F66-8142807E7E43}" type="pres">
      <dgm:prSet presAssocID="{07C35E0C-FB76-164C-A58A-150D73329506}" presName="rootnode" presStyleCnt="0">
        <dgm:presLayoutVars>
          <dgm:chMax/>
          <dgm:chPref/>
          <dgm:dir/>
          <dgm:animLvl val="lvl"/>
        </dgm:presLayoutVars>
      </dgm:prSet>
      <dgm:spPr/>
    </dgm:pt>
    <dgm:pt modelId="{3C744E50-412A-AC4D-A913-7B25D9612497}" type="pres">
      <dgm:prSet presAssocID="{785F555B-1E63-6A47-987C-40300533ACAA}" presName="composite" presStyleCnt="0"/>
      <dgm:spPr/>
    </dgm:pt>
    <dgm:pt modelId="{A90AC818-FBC1-1442-9E7C-0A6BE02672C5}" type="pres">
      <dgm:prSet presAssocID="{785F555B-1E63-6A47-987C-40300533ACAA}" presName="bentUpArrow1" presStyleLbl="alignImgPlace1" presStyleIdx="0" presStyleCnt="2"/>
      <dgm:spPr/>
    </dgm:pt>
    <dgm:pt modelId="{6B722538-0D5B-B243-B95A-EE40C14348FA}" type="pres">
      <dgm:prSet presAssocID="{785F555B-1E63-6A47-987C-40300533ACAA}" presName="ParentText" presStyleLbl="node1" presStyleIdx="0" presStyleCnt="3">
        <dgm:presLayoutVars>
          <dgm:chMax val="1"/>
          <dgm:chPref val="1"/>
          <dgm:bulletEnabled val="1"/>
        </dgm:presLayoutVars>
      </dgm:prSet>
      <dgm:spPr/>
    </dgm:pt>
    <dgm:pt modelId="{0008FBC2-03EC-A249-A366-07216E0B06AD}" type="pres">
      <dgm:prSet presAssocID="{785F555B-1E63-6A47-987C-40300533ACAA}" presName="ChildText" presStyleLbl="revTx" presStyleIdx="0" presStyleCnt="3" custScaleX="302018" custLinFactX="13758" custLinFactNeighborX="100000" custLinFactNeighborY="1963">
        <dgm:presLayoutVars>
          <dgm:chMax val="0"/>
          <dgm:chPref val="0"/>
          <dgm:bulletEnabled val="1"/>
        </dgm:presLayoutVars>
      </dgm:prSet>
      <dgm:spPr/>
    </dgm:pt>
    <dgm:pt modelId="{9526A099-A5CD-4E45-8508-432886835E3D}" type="pres">
      <dgm:prSet presAssocID="{15031C6C-0C22-E842-BD0D-E51020F7A788}" presName="sibTrans" presStyleCnt="0"/>
      <dgm:spPr/>
    </dgm:pt>
    <dgm:pt modelId="{4BFFBEF9-748F-6444-AFC2-7DE76C8FFC51}" type="pres">
      <dgm:prSet presAssocID="{78C94A67-C7B7-CA4A-96B4-93A01A8B6779}" presName="composite" presStyleCnt="0"/>
      <dgm:spPr/>
    </dgm:pt>
    <dgm:pt modelId="{2E147014-C060-0B47-8A35-DEF0D3B81F00}" type="pres">
      <dgm:prSet presAssocID="{78C94A67-C7B7-CA4A-96B4-93A01A8B6779}" presName="bentUpArrow1" presStyleLbl="alignImgPlace1" presStyleIdx="1" presStyleCnt="2"/>
      <dgm:spPr/>
    </dgm:pt>
    <dgm:pt modelId="{39891E2A-02C5-A048-8303-83265550F945}" type="pres">
      <dgm:prSet presAssocID="{78C94A67-C7B7-CA4A-96B4-93A01A8B6779}" presName="ParentText" presStyleLbl="node1" presStyleIdx="1" presStyleCnt="3" custLinFactNeighborX="-20722">
        <dgm:presLayoutVars>
          <dgm:chMax val="1"/>
          <dgm:chPref val="1"/>
          <dgm:bulletEnabled val="1"/>
        </dgm:presLayoutVars>
      </dgm:prSet>
      <dgm:spPr/>
    </dgm:pt>
    <dgm:pt modelId="{E5D4D1B7-D172-FF47-B4B3-2F4A2AB40941}" type="pres">
      <dgm:prSet presAssocID="{78C94A67-C7B7-CA4A-96B4-93A01A8B6779}" presName="ChildText" presStyleLbl="revTx" presStyleIdx="1" presStyleCnt="3" custScaleX="342253" custScaleY="119823" custLinFactX="716" custLinFactNeighborX="100000" custLinFactNeighborY="-1966">
        <dgm:presLayoutVars>
          <dgm:chMax val="0"/>
          <dgm:chPref val="0"/>
          <dgm:bulletEnabled val="1"/>
        </dgm:presLayoutVars>
      </dgm:prSet>
      <dgm:spPr/>
    </dgm:pt>
    <dgm:pt modelId="{B89E72D9-FE5A-9D4E-8A61-257703D3921C}" type="pres">
      <dgm:prSet presAssocID="{8BEB83A7-BAE4-1342-BE74-A9A56BFB0FB8}" presName="sibTrans" presStyleCnt="0"/>
      <dgm:spPr/>
    </dgm:pt>
    <dgm:pt modelId="{D41F9F51-C868-834D-9668-DDC9F953D863}" type="pres">
      <dgm:prSet presAssocID="{C6894F0D-2E10-274C-86C2-5FED17CA0B89}" presName="composite" presStyleCnt="0"/>
      <dgm:spPr/>
    </dgm:pt>
    <dgm:pt modelId="{AB713E91-6A99-1149-9879-DBDFF73D9082}" type="pres">
      <dgm:prSet presAssocID="{C6894F0D-2E10-274C-86C2-5FED17CA0B89}" presName="ParentText" presStyleLbl="node1" presStyleIdx="2" presStyleCnt="3" custScaleX="100844" custScaleY="81351" custLinFactNeighborX="-34130" custLinFactNeighborY="-2612">
        <dgm:presLayoutVars>
          <dgm:chMax val="1"/>
          <dgm:chPref val="1"/>
          <dgm:bulletEnabled val="1"/>
        </dgm:presLayoutVars>
      </dgm:prSet>
      <dgm:spPr/>
    </dgm:pt>
    <dgm:pt modelId="{3BBD6E40-F3D6-F14C-BF98-55F8DAEF71E1}" type="pres">
      <dgm:prSet presAssocID="{C6894F0D-2E10-274C-86C2-5FED17CA0B89}" presName="FinalChildText" presStyleLbl="revTx" presStyleIdx="2" presStyleCnt="3" custScaleX="230500" custLinFactNeighborX="37197" custLinFactNeighborY="2695">
        <dgm:presLayoutVars>
          <dgm:chMax val="0"/>
          <dgm:chPref val="0"/>
          <dgm:bulletEnabled val="1"/>
        </dgm:presLayoutVars>
      </dgm:prSet>
      <dgm:spPr/>
    </dgm:pt>
  </dgm:ptLst>
  <dgm:cxnLst>
    <dgm:cxn modelId="{574F6E08-F7D6-C945-96A5-778517F79C93}" srcId="{785F555B-1E63-6A47-987C-40300533ACAA}" destId="{1AB4E10E-5847-DF4D-A8B4-9A8BD127CC69}" srcOrd="0" destOrd="0" parTransId="{B3F2ED61-EA61-9943-A668-7DE8CC914370}" sibTransId="{F2954B5E-53E9-A44B-91DB-2DC44F83F781}"/>
    <dgm:cxn modelId="{DED7221B-E4AF-A445-91DC-4C552B88C0AA}" srcId="{785F555B-1E63-6A47-987C-40300533ACAA}" destId="{ED0B17BA-C600-7449-9788-B128F8DFF7A9}" srcOrd="2" destOrd="0" parTransId="{92498C90-4B6F-9F48-9691-81D3D8A4A82C}" sibTransId="{35549DD7-9893-2941-84C7-4B08C5410383}"/>
    <dgm:cxn modelId="{142BDC1F-6C42-5C4B-BE38-9E570BE90B2B}" type="presOf" srcId="{78C94A67-C7B7-CA4A-96B4-93A01A8B6779}" destId="{39891E2A-02C5-A048-8303-83265550F945}" srcOrd="0" destOrd="0" presId="urn:microsoft.com/office/officeart/2005/8/layout/StepDownProcess"/>
    <dgm:cxn modelId="{68389624-6B6C-3D44-BCCB-587370C16436}" type="presOf" srcId="{951B0559-BFB0-E745-849D-770AB7DBF570}" destId="{E5D4D1B7-D172-FF47-B4B3-2F4A2AB40941}" srcOrd="0" destOrd="4" presId="urn:microsoft.com/office/officeart/2005/8/layout/StepDownProcess"/>
    <dgm:cxn modelId="{294CDF52-886E-7E4D-AD35-1AC5D442BC4D}" type="presOf" srcId="{07C35E0C-FB76-164C-A58A-150D73329506}" destId="{550C44B7-0257-434A-8F66-8142807E7E43}" srcOrd="0" destOrd="0" presId="urn:microsoft.com/office/officeart/2005/8/layout/StepDownProcess"/>
    <dgm:cxn modelId="{D725C056-095C-3046-BBEF-45236F1A76F4}" srcId="{78C94A67-C7B7-CA4A-96B4-93A01A8B6779}" destId="{9F0D0F63-5F66-A741-8626-393BA9137929}" srcOrd="2" destOrd="0" parTransId="{8CB1D3FC-55ED-5844-A961-21DA386BE363}" sibTransId="{1B3D24F2-01BA-BF48-BBD8-061C11EE8DC4}"/>
    <dgm:cxn modelId="{019AB658-5C65-A049-B3D5-5AE9656EF16E}" type="presOf" srcId="{247EC011-81D6-CB44-9B9B-2192AE128A27}" destId="{3BBD6E40-F3D6-F14C-BF98-55F8DAEF71E1}" srcOrd="0" destOrd="1" presId="urn:microsoft.com/office/officeart/2005/8/layout/StepDownProcess"/>
    <dgm:cxn modelId="{BCF77F59-CE5E-5D49-BC57-881861CCFACC}" type="presOf" srcId="{C6894F0D-2E10-274C-86C2-5FED17CA0B89}" destId="{AB713E91-6A99-1149-9879-DBDFF73D9082}" srcOrd="0" destOrd="0" presId="urn:microsoft.com/office/officeart/2005/8/layout/StepDownProcess"/>
    <dgm:cxn modelId="{C9F1915E-A565-9349-99E0-1975A15E52FB}" type="presOf" srcId="{6DD3817C-E36E-D543-936F-2437CB55DC5D}" destId="{0008FBC2-03EC-A249-A366-07216E0B06AD}" srcOrd="0" destOrd="1" presId="urn:microsoft.com/office/officeart/2005/8/layout/StepDownProcess"/>
    <dgm:cxn modelId="{68A56465-F211-1746-ADBC-0DE2D97B4B6D}" srcId="{78C94A67-C7B7-CA4A-96B4-93A01A8B6779}" destId="{951B0559-BFB0-E745-849D-770AB7DBF570}" srcOrd="4" destOrd="0" parTransId="{D776ED65-E00B-FA47-88FC-FD9157721275}" sibTransId="{B2FC37E0-FB85-8847-908D-ED3DF19175C7}"/>
    <dgm:cxn modelId="{29BECF78-32A2-EF4E-A3CC-77A17E128A1E}" srcId="{78C94A67-C7B7-CA4A-96B4-93A01A8B6779}" destId="{0FACDF36-9416-5D40-966E-7FA318C5C10F}" srcOrd="3" destOrd="0" parTransId="{12BD5CC8-8FFF-584A-B196-F3920AE7939D}" sibTransId="{B8175164-BFB7-8945-9BEE-4156AC24658B}"/>
    <dgm:cxn modelId="{FFE50286-C24E-3841-9A1E-A05543FE01C4}" srcId="{78C94A67-C7B7-CA4A-96B4-93A01A8B6779}" destId="{B7C46DC1-8C98-4146-8FCC-0E15D2EA9689}" srcOrd="0" destOrd="0" parTransId="{D9BFC130-66FB-DF47-80EF-F80D5CE1EBD2}" sibTransId="{356A4F3F-CC37-2742-B2DC-99E1C4817D93}"/>
    <dgm:cxn modelId="{C2EB6387-A59B-5F4F-ABAE-46362BC7320D}" type="presOf" srcId="{0FACDF36-9416-5D40-966E-7FA318C5C10F}" destId="{E5D4D1B7-D172-FF47-B4B3-2F4A2AB40941}" srcOrd="0" destOrd="3" presId="urn:microsoft.com/office/officeart/2005/8/layout/StepDownProcess"/>
    <dgm:cxn modelId="{A4ADAD97-31C7-7A4E-815F-0B1FA972DC71}" type="presOf" srcId="{A8514792-0511-9B4A-9377-656DE118842E}" destId="{E5D4D1B7-D172-FF47-B4B3-2F4A2AB40941}" srcOrd="0" destOrd="1" presId="urn:microsoft.com/office/officeart/2005/8/layout/StepDownProcess"/>
    <dgm:cxn modelId="{1B75069B-02C5-8B48-8139-E8450039DBCD}" srcId="{07C35E0C-FB76-164C-A58A-150D73329506}" destId="{C6894F0D-2E10-274C-86C2-5FED17CA0B89}" srcOrd="2" destOrd="0" parTransId="{772AB521-6397-5546-8B24-C5B997F9DD70}" sibTransId="{F78B5513-0914-8E42-B1C8-A8EA3D41223D}"/>
    <dgm:cxn modelId="{2602DE9E-587A-F04C-944C-389D4BDF9028}" type="presOf" srcId="{9F0D0F63-5F66-A741-8626-393BA9137929}" destId="{E5D4D1B7-D172-FF47-B4B3-2F4A2AB40941}" srcOrd="0" destOrd="2" presId="urn:microsoft.com/office/officeart/2005/8/layout/StepDownProcess"/>
    <dgm:cxn modelId="{B89AA4A2-8CB7-AE47-A0D1-FEAD239857E0}" srcId="{C6894F0D-2E10-274C-86C2-5FED17CA0B89}" destId="{247EC011-81D6-CB44-9B9B-2192AE128A27}" srcOrd="1" destOrd="0" parTransId="{7BD489EA-F369-8943-B841-AD426393764B}" sibTransId="{ACA2F930-2835-424E-972E-4CA5ABAB3DC5}"/>
    <dgm:cxn modelId="{7BF6A1AF-A41C-7144-9407-83A62692A114}" srcId="{07C35E0C-FB76-164C-A58A-150D73329506}" destId="{78C94A67-C7B7-CA4A-96B4-93A01A8B6779}" srcOrd="1" destOrd="0" parTransId="{0A94129D-B9D3-684A-A3B6-A1605E857E50}" sibTransId="{8BEB83A7-BAE4-1342-BE74-A9A56BFB0FB8}"/>
    <dgm:cxn modelId="{0AD27DBB-E872-F748-ADCB-3EC986D0CC2D}" type="presOf" srcId="{B7C46DC1-8C98-4146-8FCC-0E15D2EA9689}" destId="{E5D4D1B7-D172-FF47-B4B3-2F4A2AB40941}" srcOrd="0" destOrd="0" presId="urn:microsoft.com/office/officeart/2005/8/layout/StepDownProcess"/>
    <dgm:cxn modelId="{32F6BDC5-7D89-F043-B49D-95F6FCF109C8}" type="presOf" srcId="{D27478B2-E91A-724C-92BC-39C5D3BDD8B2}" destId="{3BBD6E40-F3D6-F14C-BF98-55F8DAEF71E1}" srcOrd="0" destOrd="2" presId="urn:microsoft.com/office/officeart/2005/8/layout/StepDownProcess"/>
    <dgm:cxn modelId="{58D8D2C5-59E9-EE4A-BB4B-0AABC647CA9E}" srcId="{78C94A67-C7B7-CA4A-96B4-93A01A8B6779}" destId="{A8514792-0511-9B4A-9377-656DE118842E}" srcOrd="1" destOrd="0" parTransId="{D0763D89-56C6-9540-93C4-17075EE31BE5}" sibTransId="{C867E4FE-C7B5-D541-8E3E-D3E5B875E3E1}"/>
    <dgm:cxn modelId="{2F12DCD4-A5B1-8144-BCEB-966AF5733A58}" srcId="{07C35E0C-FB76-164C-A58A-150D73329506}" destId="{785F555B-1E63-6A47-987C-40300533ACAA}" srcOrd="0" destOrd="0" parTransId="{BF936CED-95E1-F24E-B296-BD684BDB830C}" sibTransId="{15031C6C-0C22-E842-BD0D-E51020F7A788}"/>
    <dgm:cxn modelId="{F39D81E0-879D-3B49-9ADC-E11382EB312F}" srcId="{C6894F0D-2E10-274C-86C2-5FED17CA0B89}" destId="{D27478B2-E91A-724C-92BC-39C5D3BDD8B2}" srcOrd="2" destOrd="0" parTransId="{4D031C5F-0C25-814D-9728-00FD94070AB2}" sibTransId="{A19C8B38-F9B5-4949-9B02-8CDC25F35E2A}"/>
    <dgm:cxn modelId="{6D65E4E6-44FA-404D-AC96-28E743174743}" type="presOf" srcId="{785F555B-1E63-6A47-987C-40300533ACAA}" destId="{6B722538-0D5B-B243-B95A-EE40C14348FA}" srcOrd="0" destOrd="0" presId="urn:microsoft.com/office/officeart/2005/8/layout/StepDownProcess"/>
    <dgm:cxn modelId="{9A0956E7-4C77-8046-BE89-9FEA01CD4D07}" type="presOf" srcId="{ED0B17BA-C600-7449-9788-B128F8DFF7A9}" destId="{0008FBC2-03EC-A249-A366-07216E0B06AD}" srcOrd="0" destOrd="2" presId="urn:microsoft.com/office/officeart/2005/8/layout/StepDownProcess"/>
    <dgm:cxn modelId="{849DDCEE-5DF3-3140-856B-12C23B5389E3}" srcId="{C6894F0D-2E10-274C-86C2-5FED17CA0B89}" destId="{4C382985-9B43-0C4F-AF84-7DC0BDE012F3}" srcOrd="0" destOrd="0" parTransId="{2F3EBFE0-CEAB-124E-BE45-15DDE2B51A08}" sibTransId="{C040B953-2DA4-A647-AC27-7DF3FB7BCCE1}"/>
    <dgm:cxn modelId="{242202F3-76BB-8244-B7F5-A9E4EFB76382}" srcId="{785F555B-1E63-6A47-987C-40300533ACAA}" destId="{6DD3817C-E36E-D543-936F-2437CB55DC5D}" srcOrd="1" destOrd="0" parTransId="{437F747E-C3FD-7E45-9B31-B02E70FC887E}" sibTransId="{EF11D6CA-6ACC-D94C-81BC-BE097D82A130}"/>
    <dgm:cxn modelId="{6DB0C5F3-B57F-6D4B-93F2-E4E80E55B059}" type="presOf" srcId="{4C382985-9B43-0C4F-AF84-7DC0BDE012F3}" destId="{3BBD6E40-F3D6-F14C-BF98-55F8DAEF71E1}" srcOrd="0" destOrd="0" presId="urn:microsoft.com/office/officeart/2005/8/layout/StepDownProcess"/>
    <dgm:cxn modelId="{08811CF8-66A5-8E4C-A0A7-ADB99E083044}" type="presOf" srcId="{1AB4E10E-5847-DF4D-A8B4-9A8BD127CC69}" destId="{0008FBC2-03EC-A249-A366-07216E0B06AD}" srcOrd="0" destOrd="0" presId="urn:microsoft.com/office/officeart/2005/8/layout/StepDownProcess"/>
    <dgm:cxn modelId="{830AA1DC-F57F-FC41-977D-EF39AFA2C722}" type="presParOf" srcId="{550C44B7-0257-434A-8F66-8142807E7E43}" destId="{3C744E50-412A-AC4D-A913-7B25D9612497}" srcOrd="0" destOrd="0" presId="urn:microsoft.com/office/officeart/2005/8/layout/StepDownProcess"/>
    <dgm:cxn modelId="{C024D39B-2F33-644F-8356-D5C0BF4EAEC1}" type="presParOf" srcId="{3C744E50-412A-AC4D-A913-7B25D9612497}" destId="{A90AC818-FBC1-1442-9E7C-0A6BE02672C5}" srcOrd="0" destOrd="0" presId="urn:microsoft.com/office/officeart/2005/8/layout/StepDownProcess"/>
    <dgm:cxn modelId="{2959BEC8-47C3-8C41-8DDC-D430C7EB10AE}" type="presParOf" srcId="{3C744E50-412A-AC4D-A913-7B25D9612497}" destId="{6B722538-0D5B-B243-B95A-EE40C14348FA}" srcOrd="1" destOrd="0" presId="urn:microsoft.com/office/officeart/2005/8/layout/StepDownProcess"/>
    <dgm:cxn modelId="{82864E6B-B02F-6A41-8428-66F8C50947D0}" type="presParOf" srcId="{3C744E50-412A-AC4D-A913-7B25D9612497}" destId="{0008FBC2-03EC-A249-A366-07216E0B06AD}" srcOrd="2" destOrd="0" presId="urn:microsoft.com/office/officeart/2005/8/layout/StepDownProcess"/>
    <dgm:cxn modelId="{1897E0A3-6C70-BA49-A8E8-1C44D209FA1B}" type="presParOf" srcId="{550C44B7-0257-434A-8F66-8142807E7E43}" destId="{9526A099-A5CD-4E45-8508-432886835E3D}" srcOrd="1" destOrd="0" presId="urn:microsoft.com/office/officeart/2005/8/layout/StepDownProcess"/>
    <dgm:cxn modelId="{D0CE19C0-6F3B-0448-BBD3-EF76C78DA457}" type="presParOf" srcId="{550C44B7-0257-434A-8F66-8142807E7E43}" destId="{4BFFBEF9-748F-6444-AFC2-7DE76C8FFC51}" srcOrd="2" destOrd="0" presId="urn:microsoft.com/office/officeart/2005/8/layout/StepDownProcess"/>
    <dgm:cxn modelId="{096F594E-B647-E347-BC3E-7B7ACD905801}" type="presParOf" srcId="{4BFFBEF9-748F-6444-AFC2-7DE76C8FFC51}" destId="{2E147014-C060-0B47-8A35-DEF0D3B81F00}" srcOrd="0" destOrd="0" presId="urn:microsoft.com/office/officeart/2005/8/layout/StepDownProcess"/>
    <dgm:cxn modelId="{E21B377C-B57A-B444-B102-F205B74FCF05}" type="presParOf" srcId="{4BFFBEF9-748F-6444-AFC2-7DE76C8FFC51}" destId="{39891E2A-02C5-A048-8303-83265550F945}" srcOrd="1" destOrd="0" presId="urn:microsoft.com/office/officeart/2005/8/layout/StepDownProcess"/>
    <dgm:cxn modelId="{71759CB1-6C22-AA48-8AC6-D57EE3206FA4}" type="presParOf" srcId="{4BFFBEF9-748F-6444-AFC2-7DE76C8FFC51}" destId="{E5D4D1B7-D172-FF47-B4B3-2F4A2AB40941}" srcOrd="2" destOrd="0" presId="urn:microsoft.com/office/officeart/2005/8/layout/StepDownProcess"/>
    <dgm:cxn modelId="{52856E9D-A99C-0E41-83B9-2A8FD85898DB}" type="presParOf" srcId="{550C44B7-0257-434A-8F66-8142807E7E43}" destId="{B89E72D9-FE5A-9D4E-8A61-257703D3921C}" srcOrd="3" destOrd="0" presId="urn:microsoft.com/office/officeart/2005/8/layout/StepDownProcess"/>
    <dgm:cxn modelId="{184FB32F-45FC-0C4B-9578-DDCC819C6050}" type="presParOf" srcId="{550C44B7-0257-434A-8F66-8142807E7E43}" destId="{D41F9F51-C868-834D-9668-DDC9F953D863}" srcOrd="4" destOrd="0" presId="urn:microsoft.com/office/officeart/2005/8/layout/StepDownProcess"/>
    <dgm:cxn modelId="{ED13D653-1093-704B-867B-1967CFD8ED8F}" type="presParOf" srcId="{D41F9F51-C868-834D-9668-DDC9F953D863}" destId="{AB713E91-6A99-1149-9879-DBDFF73D9082}" srcOrd="0" destOrd="0" presId="urn:microsoft.com/office/officeart/2005/8/layout/StepDownProcess"/>
    <dgm:cxn modelId="{52A5570C-8216-734C-BF4C-FD0297CC2A55}" type="presParOf" srcId="{D41F9F51-C868-834D-9668-DDC9F953D863}" destId="{3BBD6E40-F3D6-F14C-BF98-55F8DAEF71E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A9294C-BFB3-4F2E-AFBB-14B375F1E53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5CB517-8296-4203-B279-90AF872E8745}" type="pres">
      <dgm:prSet presAssocID="{0AA9294C-BFB3-4F2E-AFBB-14B375F1E534}" presName="Name0" presStyleCnt="0">
        <dgm:presLayoutVars>
          <dgm:dir/>
          <dgm:animLvl val="lvl"/>
          <dgm:resizeHandles/>
        </dgm:presLayoutVars>
      </dgm:prSet>
      <dgm:spPr/>
    </dgm:pt>
  </dgm:ptLst>
  <dgm:cxnLst>
    <dgm:cxn modelId="{F1D03ED4-827F-4D25-857D-646C27313F58}" type="presOf" srcId="{0AA9294C-BFB3-4F2E-AFBB-14B375F1E534}" destId="{685CB517-8296-4203-B279-90AF872E8745}"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538352" y="0"/>
          <a:ext cx="6101334" cy="3988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3176"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Fear</a:t>
          </a:r>
        </a:p>
        <a:p>
          <a:pPr marL="0" lvl="0" indent="0" algn="ctr" defTabSz="800100">
            <a:lnSpc>
              <a:spcPct val="90000"/>
            </a:lnSpc>
            <a:spcBef>
              <a:spcPct val="0"/>
            </a:spcBef>
            <a:spcAft>
              <a:spcPct val="35000"/>
            </a:spcAft>
            <a:buNone/>
          </a:pPr>
          <a:r>
            <a:rPr lang="en-US" sz="1400" kern="1200" dirty="0"/>
            <a:t>(Calamity, danger, revere)</a:t>
          </a:r>
        </a:p>
      </dsp:txBody>
      <dsp:txXfrm>
        <a:off x="70132" y="1375220"/>
        <a:ext cx="1241543" cy="1237683"/>
      </dsp:txXfrm>
    </dsp:sp>
    <dsp:sp modelId="{07A9CF00-249D-4795-9D6C-CA3946DBE8BC}">
      <dsp:nvSpPr>
        <dsp:cNvPr id="0" name=""/>
        <dsp:cNvSpPr/>
      </dsp:nvSpPr>
      <dsp:spPr>
        <a:xfrm>
          <a:off x="1452234"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Anxiety</a:t>
          </a:r>
        </a:p>
        <a:p>
          <a:pPr marL="0" lvl="0" indent="0" algn="ctr" defTabSz="800100">
            <a:lnSpc>
              <a:spcPct val="90000"/>
            </a:lnSpc>
            <a:spcBef>
              <a:spcPct val="0"/>
            </a:spcBef>
            <a:spcAft>
              <a:spcPct val="35000"/>
            </a:spcAft>
            <a:buNone/>
          </a:pPr>
          <a:r>
            <a:rPr lang="en-US" sz="1400" kern="1200" dirty="0"/>
            <a:t>(To Choke)</a:t>
          </a:r>
        </a:p>
      </dsp:txBody>
      <dsp:txXfrm>
        <a:off x="1519190" y="1375220"/>
        <a:ext cx="1241543" cy="1237683"/>
      </dsp:txXfrm>
    </dsp:sp>
    <dsp:sp modelId="{F03521C0-FCD3-4B5E-BD2E-517BBF5A3A1C}">
      <dsp:nvSpPr>
        <dsp:cNvPr id="0" name=""/>
        <dsp:cNvSpPr/>
      </dsp:nvSpPr>
      <dsp:spPr>
        <a:xfrm>
          <a:off x="2901292"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Anxiety Disorder</a:t>
          </a:r>
        </a:p>
      </dsp:txBody>
      <dsp:txXfrm>
        <a:off x="2968248" y="1375220"/>
        <a:ext cx="1241543" cy="1237683"/>
      </dsp:txXfrm>
    </dsp:sp>
    <dsp:sp modelId="{41490E39-F217-435F-B3FE-84E38E5DED55}">
      <dsp:nvSpPr>
        <dsp:cNvPr id="0" name=""/>
        <dsp:cNvSpPr/>
      </dsp:nvSpPr>
      <dsp:spPr>
        <a:xfrm>
          <a:off x="4350350"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OCD</a:t>
          </a:r>
        </a:p>
      </dsp:txBody>
      <dsp:txXfrm>
        <a:off x="4417306" y="1375220"/>
        <a:ext cx="1241543" cy="1237683"/>
      </dsp:txXfrm>
    </dsp:sp>
    <dsp:sp modelId="{15F3C2E1-E30C-4166-B4E8-7E321DBF792D}">
      <dsp:nvSpPr>
        <dsp:cNvPr id="0" name=""/>
        <dsp:cNvSpPr/>
      </dsp:nvSpPr>
      <dsp:spPr>
        <a:xfrm>
          <a:off x="5799408"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Depression</a:t>
          </a:r>
        </a:p>
      </dsp:txBody>
      <dsp:txXfrm>
        <a:off x="5866364" y="1375220"/>
        <a:ext cx="1241543" cy="12376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AC818-FBC1-1442-9E7C-0A6BE02672C5}">
      <dsp:nvSpPr>
        <dsp:cNvPr id="0" name=""/>
        <dsp:cNvSpPr/>
      </dsp:nvSpPr>
      <dsp:spPr>
        <a:xfrm rot="5400000">
          <a:off x="1254895" y="1347770"/>
          <a:ext cx="1192198" cy="13572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22538-0D5B-B243-B95A-EE40C14348FA}">
      <dsp:nvSpPr>
        <dsp:cNvPr id="0" name=""/>
        <dsp:cNvSpPr/>
      </dsp:nvSpPr>
      <dsp:spPr>
        <a:xfrm>
          <a:off x="939035" y="26194"/>
          <a:ext cx="2006960" cy="14048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Early Childhood</a:t>
          </a:r>
        </a:p>
      </dsp:txBody>
      <dsp:txXfrm>
        <a:off x="1007624" y="94783"/>
        <a:ext cx="1869782" cy="1267629"/>
      </dsp:txXfrm>
    </dsp:sp>
    <dsp:sp modelId="{0008FBC2-03EC-A249-A366-07216E0B06AD}">
      <dsp:nvSpPr>
        <dsp:cNvPr id="0" name=""/>
        <dsp:cNvSpPr/>
      </dsp:nvSpPr>
      <dsp:spPr>
        <a:xfrm>
          <a:off x="3132089" y="182463"/>
          <a:ext cx="4408472" cy="113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Resilience</a:t>
          </a:r>
        </a:p>
        <a:p>
          <a:pPr marL="114300" lvl="1" indent="-114300" algn="l" defTabSz="666750">
            <a:lnSpc>
              <a:spcPct val="90000"/>
            </a:lnSpc>
            <a:spcBef>
              <a:spcPct val="0"/>
            </a:spcBef>
            <a:spcAft>
              <a:spcPct val="15000"/>
            </a:spcAft>
            <a:buChar char="•"/>
          </a:pPr>
          <a:r>
            <a:rPr lang="en-US" sz="1500" kern="1200" dirty="0"/>
            <a:t>Usual Developmental Anxiety and Stress</a:t>
          </a:r>
        </a:p>
        <a:p>
          <a:pPr marL="114300" lvl="1" indent="-114300" algn="l" defTabSz="666750">
            <a:lnSpc>
              <a:spcPct val="90000"/>
            </a:lnSpc>
            <a:spcBef>
              <a:spcPct val="0"/>
            </a:spcBef>
            <a:spcAft>
              <a:spcPct val="15000"/>
            </a:spcAft>
            <a:buChar char="•"/>
          </a:pPr>
          <a:r>
            <a:rPr lang="en-US" sz="1500" b="1" kern="1200" dirty="0"/>
            <a:t>Part 1: Preventing the progression to disorders</a:t>
          </a:r>
        </a:p>
      </dsp:txBody>
      <dsp:txXfrm>
        <a:off x="3132089" y="182463"/>
        <a:ext cx="4408472" cy="1135427"/>
      </dsp:txXfrm>
    </dsp:sp>
    <dsp:sp modelId="{2E147014-C060-0B47-8A35-DEF0D3B81F00}">
      <dsp:nvSpPr>
        <dsp:cNvPr id="0" name=""/>
        <dsp:cNvSpPr/>
      </dsp:nvSpPr>
      <dsp:spPr>
        <a:xfrm rot="5400000">
          <a:off x="3626591" y="2925832"/>
          <a:ext cx="1192198" cy="13572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91E2A-02C5-A048-8303-83265550F945}">
      <dsp:nvSpPr>
        <dsp:cNvPr id="0" name=""/>
        <dsp:cNvSpPr/>
      </dsp:nvSpPr>
      <dsp:spPr>
        <a:xfrm>
          <a:off x="2894848" y="1604256"/>
          <a:ext cx="2006960" cy="1404807"/>
        </a:xfrm>
        <a:prstGeom prst="roundRect">
          <a:avLst>
            <a:gd name="adj" fmla="val 16670"/>
          </a:avLst>
        </a:prstGeom>
        <a:solidFill>
          <a:schemeClr val="accent1">
            <a:hueOff val="0"/>
            <a:satOff val="0"/>
            <a:lumOff val="0"/>
            <a:alphaOff val="0"/>
          </a:schemeClr>
        </a:solidFill>
        <a:ln w="762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School Age</a:t>
          </a:r>
        </a:p>
      </dsp:txBody>
      <dsp:txXfrm>
        <a:off x="2963437" y="1672845"/>
        <a:ext cx="1869782" cy="1267629"/>
      </dsp:txXfrm>
    </dsp:sp>
    <dsp:sp modelId="{E5D4D1B7-D172-FF47-B4B3-2F4A2AB40941}">
      <dsp:nvSpPr>
        <dsp:cNvPr id="0" name=""/>
        <dsp:cNvSpPr/>
      </dsp:nvSpPr>
      <dsp:spPr>
        <a:xfrm>
          <a:off x="5257794" y="1560514"/>
          <a:ext cx="4052589" cy="1360503"/>
        </a:xfrm>
        <a:prstGeom prst="rect">
          <a:avLst/>
        </a:prstGeom>
        <a:noFill/>
        <a:ln w="76200">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Anxiety Disorder</a:t>
          </a:r>
        </a:p>
        <a:p>
          <a:pPr marL="114300" lvl="1" indent="-114300" algn="l" defTabSz="666750">
            <a:lnSpc>
              <a:spcPct val="90000"/>
            </a:lnSpc>
            <a:spcBef>
              <a:spcPct val="0"/>
            </a:spcBef>
            <a:spcAft>
              <a:spcPct val="15000"/>
            </a:spcAft>
            <a:buChar char="•"/>
          </a:pPr>
          <a:r>
            <a:rPr lang="en-US" sz="1500" kern="1200" dirty="0"/>
            <a:t>OCD</a:t>
          </a:r>
        </a:p>
        <a:p>
          <a:pPr marL="114300" lvl="1" indent="-114300" algn="l" defTabSz="666750">
            <a:lnSpc>
              <a:spcPct val="90000"/>
            </a:lnSpc>
            <a:spcBef>
              <a:spcPct val="0"/>
            </a:spcBef>
            <a:spcAft>
              <a:spcPct val="15000"/>
            </a:spcAft>
            <a:buChar char="•"/>
          </a:pPr>
          <a:r>
            <a:rPr lang="en-US" sz="1500" kern="1200" dirty="0"/>
            <a:t>PTSD</a:t>
          </a:r>
        </a:p>
        <a:p>
          <a:pPr marL="114300" lvl="1" indent="-114300" algn="l" defTabSz="666750">
            <a:lnSpc>
              <a:spcPct val="90000"/>
            </a:lnSpc>
            <a:spcBef>
              <a:spcPct val="0"/>
            </a:spcBef>
            <a:spcAft>
              <a:spcPct val="15000"/>
            </a:spcAft>
            <a:buChar char="•"/>
          </a:pPr>
          <a:r>
            <a:rPr lang="en-US" sz="1500" kern="1200" dirty="0"/>
            <a:t>Social Anxiety</a:t>
          </a:r>
        </a:p>
        <a:p>
          <a:pPr marL="114300" lvl="1" indent="-114300" algn="l" defTabSz="666750">
            <a:lnSpc>
              <a:spcPct val="90000"/>
            </a:lnSpc>
            <a:spcBef>
              <a:spcPct val="0"/>
            </a:spcBef>
            <a:spcAft>
              <a:spcPct val="15000"/>
            </a:spcAft>
            <a:buChar char="•"/>
          </a:pPr>
          <a:r>
            <a:rPr lang="en-US" sz="1500" b="1" kern="1200" dirty="0"/>
            <a:t>Part 2 Moving from Anxiety to Disorder</a:t>
          </a:r>
        </a:p>
      </dsp:txBody>
      <dsp:txXfrm>
        <a:off x="5257794" y="1560514"/>
        <a:ext cx="4052589" cy="1360503"/>
      </dsp:txXfrm>
    </dsp:sp>
    <dsp:sp modelId="{AB713E91-6A99-1149-9879-DBDFF73D9082}">
      <dsp:nvSpPr>
        <dsp:cNvPr id="0" name=""/>
        <dsp:cNvSpPr/>
      </dsp:nvSpPr>
      <dsp:spPr>
        <a:xfrm>
          <a:off x="4997451" y="3145625"/>
          <a:ext cx="2023899" cy="114282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Adolescent</a:t>
          </a:r>
        </a:p>
      </dsp:txBody>
      <dsp:txXfrm>
        <a:off x="5053249" y="3201423"/>
        <a:ext cx="1912303" cy="1031228"/>
      </dsp:txXfrm>
    </dsp:sp>
    <dsp:sp modelId="{3BBD6E40-F3D6-F14C-BF98-55F8DAEF71E1}">
      <dsp:nvSpPr>
        <dsp:cNvPr id="0" name=""/>
        <dsp:cNvSpPr/>
      </dsp:nvSpPr>
      <dsp:spPr>
        <a:xfrm>
          <a:off x="7288374" y="3215907"/>
          <a:ext cx="3364543" cy="113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Add Identity issues</a:t>
          </a:r>
        </a:p>
        <a:p>
          <a:pPr marL="171450" lvl="1" indent="-171450" algn="l" defTabSz="711200">
            <a:lnSpc>
              <a:spcPct val="90000"/>
            </a:lnSpc>
            <a:spcBef>
              <a:spcPct val="0"/>
            </a:spcBef>
            <a:spcAft>
              <a:spcPct val="15000"/>
            </a:spcAft>
            <a:buChar char="•"/>
          </a:pPr>
          <a:r>
            <a:rPr lang="en-US" sz="1600" kern="1200" dirty="0"/>
            <a:t>Existential stressors</a:t>
          </a:r>
        </a:p>
        <a:p>
          <a:pPr marL="171450" lvl="1" indent="-171450" algn="l" defTabSz="711200">
            <a:lnSpc>
              <a:spcPct val="90000"/>
            </a:lnSpc>
            <a:spcBef>
              <a:spcPct val="0"/>
            </a:spcBef>
            <a:spcAft>
              <a:spcPct val="15000"/>
            </a:spcAft>
            <a:buChar char="•"/>
          </a:pPr>
          <a:r>
            <a:rPr lang="en-US" sz="1600" kern="1200" dirty="0"/>
            <a:t>Depression</a:t>
          </a:r>
        </a:p>
      </dsp:txBody>
      <dsp:txXfrm>
        <a:off x="7288374" y="3215907"/>
        <a:ext cx="3364543" cy="11354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C308-D8E0-E948-B618-D187B9B072B1}">
      <dsp:nvSpPr>
        <dsp:cNvPr id="0" name=""/>
        <dsp:cNvSpPr/>
      </dsp:nvSpPr>
      <dsp:spPr>
        <a:xfrm rot="5400000">
          <a:off x="334884" y="3384289"/>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9AE2B-27D5-FA47-A759-A7180B88A558}">
      <dsp:nvSpPr>
        <dsp:cNvPr id="0" name=""/>
        <dsp:cNvSpPr/>
      </dsp:nvSpPr>
      <dsp:spPr>
        <a:xfrm>
          <a:off x="225223" y="3642448"/>
          <a:ext cx="1396885" cy="123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 </a:t>
          </a:r>
        </a:p>
        <a:p>
          <a:pPr marL="0" lvl="0" indent="0" algn="l" defTabSz="1244600">
            <a:lnSpc>
              <a:spcPct val="90000"/>
            </a:lnSpc>
            <a:spcBef>
              <a:spcPct val="0"/>
            </a:spcBef>
            <a:spcAft>
              <a:spcPct val="35000"/>
            </a:spcAft>
            <a:buNone/>
          </a:pPr>
          <a:r>
            <a:rPr lang="en-US" sz="2800" kern="1200" dirty="0">
              <a:solidFill>
                <a:srgbClr val="FF0000"/>
              </a:solidFill>
            </a:rPr>
            <a:t>1-2</a:t>
          </a:r>
        </a:p>
      </dsp:txBody>
      <dsp:txXfrm>
        <a:off x="225223" y="3642448"/>
        <a:ext cx="1396885" cy="1232136"/>
      </dsp:txXfrm>
    </dsp:sp>
    <dsp:sp modelId="{B6622EAC-7010-354D-BD55-AD36E0EFFE7F}">
      <dsp:nvSpPr>
        <dsp:cNvPr id="0" name=""/>
        <dsp:cNvSpPr/>
      </dsp:nvSpPr>
      <dsp:spPr>
        <a:xfrm>
          <a:off x="1275439" y="2916818"/>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5E368-22BE-D449-AF48-B23E2E8CEC2D}">
      <dsp:nvSpPr>
        <dsp:cNvPr id="0" name=""/>
        <dsp:cNvSpPr/>
      </dsp:nvSpPr>
      <dsp:spPr>
        <a:xfrm rot="5400000">
          <a:off x="1962437" y="2480055"/>
          <a:ext cx="672328" cy="15234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C38F0-AAAE-644A-8B55-C05E27FB4933}">
      <dsp:nvSpPr>
        <dsp:cNvPr id="0" name=""/>
        <dsp:cNvSpPr/>
      </dsp:nvSpPr>
      <dsp:spPr>
        <a:xfrm>
          <a:off x="1741043" y="3065384"/>
          <a:ext cx="1293309"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FDL3</a:t>
          </a:r>
        </a:p>
      </dsp:txBody>
      <dsp:txXfrm>
        <a:off x="1741043" y="3065384"/>
        <a:ext cx="1293309" cy="885327"/>
      </dsp:txXfrm>
    </dsp:sp>
    <dsp:sp modelId="{397CADCE-45A6-2547-9D38-90C07307A914}">
      <dsp:nvSpPr>
        <dsp:cNvPr id="0" name=""/>
        <dsp:cNvSpPr/>
      </dsp:nvSpPr>
      <dsp:spPr>
        <a:xfrm>
          <a:off x="2781582" y="1866850"/>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2A9CD-FEE9-E541-A876-902992CF1596}">
      <dsp:nvSpPr>
        <dsp:cNvPr id="0" name=""/>
        <dsp:cNvSpPr/>
      </dsp:nvSpPr>
      <dsp:spPr>
        <a:xfrm rot="5400000">
          <a:off x="3264598" y="1629192"/>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64CD6-9600-9249-844B-683C8E1DFEA9}">
      <dsp:nvSpPr>
        <dsp:cNvPr id="0" name=""/>
        <dsp:cNvSpPr/>
      </dsp:nvSpPr>
      <dsp:spPr>
        <a:xfrm>
          <a:off x="3206910" y="1982666"/>
          <a:ext cx="1259575"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rgbClr val="FF0000"/>
              </a:solidFill>
            </a:rPr>
            <a:t>FDL 4</a:t>
          </a:r>
        </a:p>
      </dsp:txBody>
      <dsp:txXfrm>
        <a:off x="3206910" y="1982666"/>
        <a:ext cx="1259575" cy="885327"/>
      </dsp:txXfrm>
    </dsp:sp>
    <dsp:sp modelId="{69099DCC-11C9-8844-B5FC-3787C5B00552}">
      <dsp:nvSpPr>
        <dsp:cNvPr id="0" name=""/>
        <dsp:cNvSpPr/>
      </dsp:nvSpPr>
      <dsp:spPr>
        <a:xfrm>
          <a:off x="4406741" y="952303"/>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2E123-A870-F44A-A4B4-BCE3A71FE9D8}">
      <dsp:nvSpPr>
        <dsp:cNvPr id="0" name=""/>
        <dsp:cNvSpPr/>
      </dsp:nvSpPr>
      <dsp:spPr>
        <a:xfrm rot="5400000">
          <a:off x="4891317" y="749267"/>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F2788-0955-544E-B171-344D804DA738}">
      <dsp:nvSpPr>
        <dsp:cNvPr id="0" name=""/>
        <dsp:cNvSpPr/>
      </dsp:nvSpPr>
      <dsp:spPr>
        <a:xfrm>
          <a:off x="4739457" y="1112585"/>
          <a:ext cx="1499148"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solidFill>
                <a:srgbClr val="FF0000"/>
              </a:solidFill>
            </a:rPr>
            <a:t>FDL 5</a:t>
          </a:r>
        </a:p>
      </dsp:txBody>
      <dsp:txXfrm>
        <a:off x="4739457" y="1112585"/>
        <a:ext cx="1499148" cy="885327"/>
      </dsp:txXfrm>
    </dsp:sp>
    <dsp:sp modelId="{51BE9140-48E7-CE46-B534-C20F6B3F8891}">
      <dsp:nvSpPr>
        <dsp:cNvPr id="0" name=""/>
        <dsp:cNvSpPr/>
      </dsp:nvSpPr>
      <dsp:spPr>
        <a:xfrm>
          <a:off x="5690738" y="1702218"/>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3013A-B43F-A74A-A0BF-D85B98990746}">
      <dsp:nvSpPr>
        <dsp:cNvPr id="0" name=""/>
        <dsp:cNvSpPr/>
      </dsp:nvSpPr>
      <dsp:spPr>
        <a:xfrm rot="5400000">
          <a:off x="6390241" y="1217004"/>
          <a:ext cx="672328" cy="154057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A38B3-4FA6-E64C-84BA-494E22399440}">
      <dsp:nvSpPr>
        <dsp:cNvPr id="0" name=""/>
        <dsp:cNvSpPr/>
      </dsp:nvSpPr>
      <dsp:spPr>
        <a:xfrm>
          <a:off x="6055169" y="1760301"/>
          <a:ext cx="1831530"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FDL 6</a:t>
          </a:r>
        </a:p>
      </dsp:txBody>
      <dsp:txXfrm>
        <a:off x="6055169" y="1760301"/>
        <a:ext cx="1831530" cy="8853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538352" y="0"/>
          <a:ext cx="6101334" cy="3988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3176"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Fear</a:t>
          </a:r>
        </a:p>
        <a:p>
          <a:pPr marL="0" lvl="0" indent="0" algn="ctr" defTabSz="800100">
            <a:lnSpc>
              <a:spcPct val="90000"/>
            </a:lnSpc>
            <a:spcBef>
              <a:spcPct val="0"/>
            </a:spcBef>
            <a:spcAft>
              <a:spcPct val="35000"/>
            </a:spcAft>
            <a:buNone/>
          </a:pPr>
          <a:r>
            <a:rPr lang="en-US" sz="1400" kern="1200" dirty="0"/>
            <a:t>(Calamity, danger, revere)</a:t>
          </a:r>
        </a:p>
      </dsp:txBody>
      <dsp:txXfrm>
        <a:off x="70132" y="1375220"/>
        <a:ext cx="1241543" cy="1237683"/>
      </dsp:txXfrm>
    </dsp:sp>
    <dsp:sp modelId="{07A9CF00-249D-4795-9D6C-CA3946DBE8BC}">
      <dsp:nvSpPr>
        <dsp:cNvPr id="0" name=""/>
        <dsp:cNvSpPr/>
      </dsp:nvSpPr>
      <dsp:spPr>
        <a:xfrm>
          <a:off x="1452234"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Anxiety</a:t>
          </a:r>
        </a:p>
        <a:p>
          <a:pPr marL="0" lvl="0" indent="0" algn="ctr" defTabSz="800100">
            <a:lnSpc>
              <a:spcPct val="90000"/>
            </a:lnSpc>
            <a:spcBef>
              <a:spcPct val="0"/>
            </a:spcBef>
            <a:spcAft>
              <a:spcPct val="35000"/>
            </a:spcAft>
            <a:buNone/>
          </a:pPr>
          <a:r>
            <a:rPr lang="en-US" sz="1400" kern="1200" dirty="0"/>
            <a:t>(To Choke)</a:t>
          </a:r>
        </a:p>
      </dsp:txBody>
      <dsp:txXfrm>
        <a:off x="1519190" y="1375220"/>
        <a:ext cx="1241543" cy="1237683"/>
      </dsp:txXfrm>
    </dsp:sp>
    <dsp:sp modelId="{F03521C0-FCD3-4B5E-BD2E-517BBF5A3A1C}">
      <dsp:nvSpPr>
        <dsp:cNvPr id="0" name=""/>
        <dsp:cNvSpPr/>
      </dsp:nvSpPr>
      <dsp:spPr>
        <a:xfrm>
          <a:off x="2901292"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Anxiety Disorder</a:t>
          </a:r>
        </a:p>
      </dsp:txBody>
      <dsp:txXfrm>
        <a:off x="2968248" y="1375220"/>
        <a:ext cx="1241543" cy="1237683"/>
      </dsp:txXfrm>
    </dsp:sp>
    <dsp:sp modelId="{41490E39-F217-435F-B3FE-84E38E5DED55}">
      <dsp:nvSpPr>
        <dsp:cNvPr id="0" name=""/>
        <dsp:cNvSpPr/>
      </dsp:nvSpPr>
      <dsp:spPr>
        <a:xfrm>
          <a:off x="4350350"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OCD</a:t>
          </a:r>
        </a:p>
      </dsp:txBody>
      <dsp:txXfrm>
        <a:off x="4417306" y="1375220"/>
        <a:ext cx="1241543" cy="1237683"/>
      </dsp:txXfrm>
    </dsp:sp>
    <dsp:sp modelId="{15F3C2E1-E30C-4166-B4E8-7E321DBF792D}">
      <dsp:nvSpPr>
        <dsp:cNvPr id="0" name=""/>
        <dsp:cNvSpPr/>
      </dsp:nvSpPr>
      <dsp:spPr>
        <a:xfrm>
          <a:off x="5799408"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Depression</a:t>
          </a:r>
        </a:p>
      </dsp:txBody>
      <dsp:txXfrm>
        <a:off x="5866364" y="1375220"/>
        <a:ext cx="1241543" cy="1237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538352" y="0"/>
          <a:ext cx="6101334" cy="3988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3176"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Fear</a:t>
          </a:r>
        </a:p>
        <a:p>
          <a:pPr marL="0" lvl="0" indent="0" algn="ctr" defTabSz="800100">
            <a:lnSpc>
              <a:spcPct val="90000"/>
            </a:lnSpc>
            <a:spcBef>
              <a:spcPct val="0"/>
            </a:spcBef>
            <a:spcAft>
              <a:spcPct val="35000"/>
            </a:spcAft>
            <a:buNone/>
          </a:pPr>
          <a:r>
            <a:rPr lang="en-US" sz="1400" kern="1200" dirty="0"/>
            <a:t>(Calamity, danger, revere)</a:t>
          </a:r>
        </a:p>
      </dsp:txBody>
      <dsp:txXfrm>
        <a:off x="70132" y="1375220"/>
        <a:ext cx="1241543" cy="1237683"/>
      </dsp:txXfrm>
    </dsp:sp>
    <dsp:sp modelId="{07A9CF00-249D-4795-9D6C-CA3946DBE8BC}">
      <dsp:nvSpPr>
        <dsp:cNvPr id="0" name=""/>
        <dsp:cNvSpPr/>
      </dsp:nvSpPr>
      <dsp:spPr>
        <a:xfrm>
          <a:off x="1452234"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Anxiety</a:t>
          </a:r>
        </a:p>
        <a:p>
          <a:pPr marL="0" lvl="0" indent="0" algn="ctr" defTabSz="800100">
            <a:lnSpc>
              <a:spcPct val="90000"/>
            </a:lnSpc>
            <a:spcBef>
              <a:spcPct val="0"/>
            </a:spcBef>
            <a:spcAft>
              <a:spcPct val="35000"/>
            </a:spcAft>
            <a:buNone/>
          </a:pPr>
          <a:r>
            <a:rPr lang="en-US" sz="1400" kern="1200" dirty="0"/>
            <a:t>(To Choke)</a:t>
          </a:r>
        </a:p>
      </dsp:txBody>
      <dsp:txXfrm>
        <a:off x="1519190" y="1375220"/>
        <a:ext cx="1241543" cy="1237683"/>
      </dsp:txXfrm>
    </dsp:sp>
    <dsp:sp modelId="{F03521C0-FCD3-4B5E-BD2E-517BBF5A3A1C}">
      <dsp:nvSpPr>
        <dsp:cNvPr id="0" name=""/>
        <dsp:cNvSpPr/>
      </dsp:nvSpPr>
      <dsp:spPr>
        <a:xfrm>
          <a:off x="2901292"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Anxiety Disorder</a:t>
          </a:r>
        </a:p>
      </dsp:txBody>
      <dsp:txXfrm>
        <a:off x="2968248" y="1375220"/>
        <a:ext cx="1241543" cy="1237683"/>
      </dsp:txXfrm>
    </dsp:sp>
    <dsp:sp modelId="{41490E39-F217-435F-B3FE-84E38E5DED55}">
      <dsp:nvSpPr>
        <dsp:cNvPr id="0" name=""/>
        <dsp:cNvSpPr/>
      </dsp:nvSpPr>
      <dsp:spPr>
        <a:xfrm>
          <a:off x="4350350"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OCD</a:t>
          </a:r>
        </a:p>
      </dsp:txBody>
      <dsp:txXfrm>
        <a:off x="4417306" y="1375220"/>
        <a:ext cx="1241543" cy="1237683"/>
      </dsp:txXfrm>
    </dsp:sp>
    <dsp:sp modelId="{15F3C2E1-E30C-4166-B4E8-7E321DBF792D}">
      <dsp:nvSpPr>
        <dsp:cNvPr id="0" name=""/>
        <dsp:cNvSpPr/>
      </dsp:nvSpPr>
      <dsp:spPr>
        <a:xfrm>
          <a:off x="5799408"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Depression</a:t>
          </a:r>
        </a:p>
      </dsp:txBody>
      <dsp:txXfrm>
        <a:off x="5866364" y="1375220"/>
        <a:ext cx="1241543" cy="1237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538352" y="0"/>
          <a:ext cx="6101334" cy="3988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3176"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Fear</a:t>
          </a:r>
        </a:p>
        <a:p>
          <a:pPr marL="0" lvl="0" indent="0" algn="ctr" defTabSz="800100">
            <a:lnSpc>
              <a:spcPct val="90000"/>
            </a:lnSpc>
            <a:spcBef>
              <a:spcPct val="0"/>
            </a:spcBef>
            <a:spcAft>
              <a:spcPct val="35000"/>
            </a:spcAft>
            <a:buNone/>
          </a:pPr>
          <a:r>
            <a:rPr lang="en-US" sz="1400" kern="1200" dirty="0"/>
            <a:t>(Calamity, danger, revere)</a:t>
          </a:r>
        </a:p>
      </dsp:txBody>
      <dsp:txXfrm>
        <a:off x="70132" y="1375220"/>
        <a:ext cx="1241543" cy="1237683"/>
      </dsp:txXfrm>
    </dsp:sp>
    <dsp:sp modelId="{07A9CF00-249D-4795-9D6C-CA3946DBE8BC}">
      <dsp:nvSpPr>
        <dsp:cNvPr id="0" name=""/>
        <dsp:cNvSpPr/>
      </dsp:nvSpPr>
      <dsp:spPr>
        <a:xfrm>
          <a:off x="1452234"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Anxiety</a:t>
          </a:r>
        </a:p>
        <a:p>
          <a:pPr marL="0" lvl="0" indent="0" algn="ctr" defTabSz="800100">
            <a:lnSpc>
              <a:spcPct val="90000"/>
            </a:lnSpc>
            <a:spcBef>
              <a:spcPct val="0"/>
            </a:spcBef>
            <a:spcAft>
              <a:spcPct val="35000"/>
            </a:spcAft>
            <a:buNone/>
          </a:pPr>
          <a:r>
            <a:rPr lang="en-US" sz="1400" kern="1200" dirty="0"/>
            <a:t>(To Choke)</a:t>
          </a:r>
        </a:p>
      </dsp:txBody>
      <dsp:txXfrm>
        <a:off x="1519190" y="1375220"/>
        <a:ext cx="1241543" cy="1237683"/>
      </dsp:txXfrm>
    </dsp:sp>
    <dsp:sp modelId="{F03521C0-FCD3-4B5E-BD2E-517BBF5A3A1C}">
      <dsp:nvSpPr>
        <dsp:cNvPr id="0" name=""/>
        <dsp:cNvSpPr/>
      </dsp:nvSpPr>
      <dsp:spPr>
        <a:xfrm>
          <a:off x="2901292"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Anxiety Disorder</a:t>
          </a:r>
        </a:p>
      </dsp:txBody>
      <dsp:txXfrm>
        <a:off x="2968248" y="1375220"/>
        <a:ext cx="1241543" cy="1237683"/>
      </dsp:txXfrm>
    </dsp:sp>
    <dsp:sp modelId="{41490E39-F217-435F-B3FE-84E38E5DED55}">
      <dsp:nvSpPr>
        <dsp:cNvPr id="0" name=""/>
        <dsp:cNvSpPr/>
      </dsp:nvSpPr>
      <dsp:spPr>
        <a:xfrm>
          <a:off x="4350350"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OCD</a:t>
          </a:r>
        </a:p>
      </dsp:txBody>
      <dsp:txXfrm>
        <a:off x="4417306" y="1375220"/>
        <a:ext cx="1241543" cy="1237683"/>
      </dsp:txXfrm>
    </dsp:sp>
    <dsp:sp modelId="{15F3C2E1-E30C-4166-B4E8-7E321DBF792D}">
      <dsp:nvSpPr>
        <dsp:cNvPr id="0" name=""/>
        <dsp:cNvSpPr/>
      </dsp:nvSpPr>
      <dsp:spPr>
        <a:xfrm>
          <a:off x="5799408" y="1308264"/>
          <a:ext cx="1375455" cy="1371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Depression</a:t>
          </a:r>
        </a:p>
      </dsp:txBody>
      <dsp:txXfrm>
        <a:off x="5866364" y="1375220"/>
        <a:ext cx="1241543" cy="1237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638338" y="0"/>
          <a:ext cx="7234508" cy="40624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4167" y="1338939"/>
          <a:ext cx="1174633"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Mammalian</a:t>
          </a:r>
        </a:p>
        <a:p>
          <a:pPr marL="0" lvl="0" indent="0" algn="ctr" defTabSz="622300">
            <a:lnSpc>
              <a:spcPct val="90000"/>
            </a:lnSpc>
            <a:spcBef>
              <a:spcPct val="0"/>
            </a:spcBef>
            <a:spcAft>
              <a:spcPct val="35000"/>
            </a:spcAft>
            <a:buNone/>
          </a:pPr>
          <a:r>
            <a:rPr lang="en-US" sz="1400" kern="1200" dirty="0"/>
            <a:t>Fear</a:t>
          </a:r>
          <a:endParaRPr lang="en-US" sz="1200" kern="1200" dirty="0"/>
        </a:p>
      </dsp:txBody>
      <dsp:txXfrm>
        <a:off x="61508" y="1396280"/>
        <a:ext cx="1059951" cy="1282463"/>
      </dsp:txXfrm>
    </dsp:sp>
    <dsp:sp modelId="{07A9CF00-249D-4795-9D6C-CA3946DBE8BC}">
      <dsp:nvSpPr>
        <dsp:cNvPr id="0" name=""/>
        <dsp:cNvSpPr/>
      </dsp:nvSpPr>
      <dsp:spPr>
        <a:xfrm>
          <a:off x="1329451" y="1342205"/>
          <a:ext cx="902579" cy="1378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Temper-ament</a:t>
          </a:r>
          <a:endParaRPr lang="en-US" sz="1200" kern="1200" dirty="0"/>
        </a:p>
      </dsp:txBody>
      <dsp:txXfrm>
        <a:off x="1373511" y="1386265"/>
        <a:ext cx="814459" cy="1289883"/>
      </dsp:txXfrm>
    </dsp:sp>
    <dsp:sp modelId="{F03521C0-FCD3-4B5E-BD2E-517BBF5A3A1C}">
      <dsp:nvSpPr>
        <dsp:cNvPr id="0" name=""/>
        <dsp:cNvSpPr/>
      </dsp:nvSpPr>
      <dsp:spPr>
        <a:xfrm>
          <a:off x="2382057" y="1332634"/>
          <a:ext cx="1107427"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Genetics</a:t>
          </a:r>
          <a:endParaRPr lang="en-US" sz="1000" kern="1200" dirty="0"/>
        </a:p>
      </dsp:txBody>
      <dsp:txXfrm>
        <a:off x="2436117" y="1386694"/>
        <a:ext cx="999307" cy="1289025"/>
      </dsp:txXfrm>
    </dsp:sp>
    <dsp:sp modelId="{6B5BAC89-97B4-9448-9D6E-BA126A36B32B}">
      <dsp:nvSpPr>
        <dsp:cNvPr id="0" name=""/>
        <dsp:cNvSpPr/>
      </dsp:nvSpPr>
      <dsp:spPr>
        <a:xfrm>
          <a:off x="3639511" y="1342205"/>
          <a:ext cx="855050" cy="1378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Self-reg</a:t>
          </a:r>
        </a:p>
      </dsp:txBody>
      <dsp:txXfrm>
        <a:off x="3681251" y="1383945"/>
        <a:ext cx="771570" cy="1294523"/>
      </dsp:txXfrm>
    </dsp:sp>
    <dsp:sp modelId="{41490E39-F217-435F-B3FE-84E38E5DED55}">
      <dsp:nvSpPr>
        <dsp:cNvPr id="0" name=""/>
        <dsp:cNvSpPr/>
      </dsp:nvSpPr>
      <dsp:spPr>
        <a:xfrm>
          <a:off x="4644588" y="1332634"/>
          <a:ext cx="1107427"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Family Systems</a:t>
          </a:r>
        </a:p>
      </dsp:txBody>
      <dsp:txXfrm>
        <a:off x="4698648" y="1386694"/>
        <a:ext cx="999307" cy="1289025"/>
      </dsp:txXfrm>
    </dsp:sp>
    <dsp:sp modelId="{15F3C2E1-E30C-4166-B4E8-7E321DBF792D}">
      <dsp:nvSpPr>
        <dsp:cNvPr id="0" name=""/>
        <dsp:cNvSpPr/>
      </dsp:nvSpPr>
      <dsp:spPr>
        <a:xfrm>
          <a:off x="5902042" y="1332634"/>
          <a:ext cx="1347337" cy="1397145"/>
        </a:xfrm>
        <a:prstGeom prst="roundRect">
          <a:avLst/>
        </a:prstGeom>
        <a:solidFill>
          <a:schemeClr val="accent1">
            <a:hueOff val="0"/>
            <a:satOff val="0"/>
            <a:lumOff val="0"/>
            <a:alphaOff val="0"/>
          </a:schemeClr>
        </a:solidFill>
        <a:ln w="381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Develop-mental</a:t>
          </a:r>
        </a:p>
        <a:p>
          <a:pPr marL="0" lvl="0" indent="0" algn="ctr" defTabSz="711200">
            <a:lnSpc>
              <a:spcPct val="90000"/>
            </a:lnSpc>
            <a:spcBef>
              <a:spcPct val="0"/>
            </a:spcBef>
            <a:spcAft>
              <a:spcPct val="35000"/>
            </a:spcAft>
            <a:buNone/>
          </a:pPr>
          <a:r>
            <a:rPr lang="en-US" sz="1200" kern="1200" dirty="0"/>
            <a:t>Social</a:t>
          </a:r>
        </a:p>
        <a:p>
          <a:pPr marL="0" lvl="0" indent="0" algn="ctr" defTabSz="711200">
            <a:lnSpc>
              <a:spcPct val="90000"/>
            </a:lnSpc>
            <a:spcBef>
              <a:spcPct val="0"/>
            </a:spcBef>
            <a:spcAft>
              <a:spcPct val="35000"/>
            </a:spcAft>
            <a:buNone/>
          </a:pPr>
          <a:r>
            <a:rPr lang="en-US" sz="1200" kern="1200" dirty="0"/>
            <a:t>Emotional</a:t>
          </a:r>
        </a:p>
        <a:p>
          <a:pPr marL="0" lvl="0" indent="0" algn="ctr" defTabSz="711200">
            <a:lnSpc>
              <a:spcPct val="90000"/>
            </a:lnSpc>
            <a:spcBef>
              <a:spcPct val="0"/>
            </a:spcBef>
            <a:spcAft>
              <a:spcPct val="35000"/>
            </a:spcAft>
            <a:buNone/>
          </a:pPr>
          <a:r>
            <a:rPr lang="en-US" sz="1200" kern="1200" dirty="0"/>
            <a:t>Educational</a:t>
          </a:r>
          <a:r>
            <a:rPr lang="en-US" sz="1600" kern="1200" dirty="0"/>
            <a:t>	</a:t>
          </a:r>
        </a:p>
      </dsp:txBody>
      <dsp:txXfrm>
        <a:off x="5967814" y="1398406"/>
        <a:ext cx="1215793" cy="1265601"/>
      </dsp:txXfrm>
    </dsp:sp>
    <dsp:sp modelId="{A0EF46F7-CE56-6543-A3F1-CD054661D23C}">
      <dsp:nvSpPr>
        <dsp:cNvPr id="0" name=""/>
        <dsp:cNvSpPr/>
      </dsp:nvSpPr>
      <dsp:spPr>
        <a:xfrm>
          <a:off x="7399407" y="1338939"/>
          <a:ext cx="1106986" cy="14139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Existential</a:t>
          </a:r>
        </a:p>
      </dsp:txBody>
      <dsp:txXfrm>
        <a:off x="7453446" y="1392978"/>
        <a:ext cx="998908" cy="1305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B7E-34ED-45B0-9E5E-4104C79B3F17}">
      <dsp:nvSpPr>
        <dsp:cNvPr id="0" name=""/>
        <dsp:cNvSpPr/>
      </dsp:nvSpPr>
      <dsp:spPr>
        <a:xfrm>
          <a:off x="638338" y="0"/>
          <a:ext cx="7234508" cy="40624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710E6-5DEF-4512-9EB1-8FB92B3131CD}">
      <dsp:nvSpPr>
        <dsp:cNvPr id="0" name=""/>
        <dsp:cNvSpPr/>
      </dsp:nvSpPr>
      <dsp:spPr>
        <a:xfrm>
          <a:off x="4167" y="1338939"/>
          <a:ext cx="1174633"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Mammalian</a:t>
          </a:r>
        </a:p>
        <a:p>
          <a:pPr marL="0" lvl="0" indent="0" algn="ctr" defTabSz="622300">
            <a:lnSpc>
              <a:spcPct val="90000"/>
            </a:lnSpc>
            <a:spcBef>
              <a:spcPct val="0"/>
            </a:spcBef>
            <a:spcAft>
              <a:spcPct val="35000"/>
            </a:spcAft>
            <a:buNone/>
          </a:pPr>
          <a:r>
            <a:rPr lang="en-US" sz="1400" kern="1200" dirty="0"/>
            <a:t>Fear</a:t>
          </a:r>
          <a:endParaRPr lang="en-US" sz="1200" kern="1200" dirty="0"/>
        </a:p>
      </dsp:txBody>
      <dsp:txXfrm>
        <a:off x="61508" y="1396280"/>
        <a:ext cx="1059951" cy="1282463"/>
      </dsp:txXfrm>
    </dsp:sp>
    <dsp:sp modelId="{07A9CF00-249D-4795-9D6C-CA3946DBE8BC}">
      <dsp:nvSpPr>
        <dsp:cNvPr id="0" name=""/>
        <dsp:cNvSpPr/>
      </dsp:nvSpPr>
      <dsp:spPr>
        <a:xfrm>
          <a:off x="1329451" y="1342205"/>
          <a:ext cx="902579" cy="1378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Temper-ament</a:t>
          </a:r>
          <a:endParaRPr lang="en-US" sz="1200" kern="1200" dirty="0"/>
        </a:p>
      </dsp:txBody>
      <dsp:txXfrm>
        <a:off x="1373511" y="1386265"/>
        <a:ext cx="814459" cy="1289883"/>
      </dsp:txXfrm>
    </dsp:sp>
    <dsp:sp modelId="{F03521C0-FCD3-4B5E-BD2E-517BBF5A3A1C}">
      <dsp:nvSpPr>
        <dsp:cNvPr id="0" name=""/>
        <dsp:cNvSpPr/>
      </dsp:nvSpPr>
      <dsp:spPr>
        <a:xfrm>
          <a:off x="2382057" y="1332634"/>
          <a:ext cx="1107427"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Genetics</a:t>
          </a:r>
          <a:endParaRPr lang="en-US" sz="1000" kern="1200" dirty="0"/>
        </a:p>
      </dsp:txBody>
      <dsp:txXfrm>
        <a:off x="2436117" y="1386694"/>
        <a:ext cx="999307" cy="1289025"/>
      </dsp:txXfrm>
    </dsp:sp>
    <dsp:sp modelId="{6B5BAC89-97B4-9448-9D6E-BA126A36B32B}">
      <dsp:nvSpPr>
        <dsp:cNvPr id="0" name=""/>
        <dsp:cNvSpPr/>
      </dsp:nvSpPr>
      <dsp:spPr>
        <a:xfrm>
          <a:off x="3639511" y="1342205"/>
          <a:ext cx="855050" cy="1378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Self-reg</a:t>
          </a:r>
        </a:p>
      </dsp:txBody>
      <dsp:txXfrm>
        <a:off x="3681251" y="1383945"/>
        <a:ext cx="771570" cy="1294523"/>
      </dsp:txXfrm>
    </dsp:sp>
    <dsp:sp modelId="{41490E39-F217-435F-B3FE-84E38E5DED55}">
      <dsp:nvSpPr>
        <dsp:cNvPr id="0" name=""/>
        <dsp:cNvSpPr/>
      </dsp:nvSpPr>
      <dsp:spPr>
        <a:xfrm>
          <a:off x="4644588" y="1332634"/>
          <a:ext cx="1107427" cy="13971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Family Systems</a:t>
          </a:r>
        </a:p>
      </dsp:txBody>
      <dsp:txXfrm>
        <a:off x="4698648" y="1386694"/>
        <a:ext cx="999307" cy="1289025"/>
      </dsp:txXfrm>
    </dsp:sp>
    <dsp:sp modelId="{15F3C2E1-E30C-4166-B4E8-7E321DBF792D}">
      <dsp:nvSpPr>
        <dsp:cNvPr id="0" name=""/>
        <dsp:cNvSpPr/>
      </dsp:nvSpPr>
      <dsp:spPr>
        <a:xfrm>
          <a:off x="5902042" y="1332634"/>
          <a:ext cx="1347337" cy="1397145"/>
        </a:xfrm>
        <a:prstGeom prst="roundRect">
          <a:avLst/>
        </a:prstGeom>
        <a:solidFill>
          <a:schemeClr val="accent1">
            <a:hueOff val="0"/>
            <a:satOff val="0"/>
            <a:lumOff val="0"/>
            <a:alphaOff val="0"/>
          </a:schemeClr>
        </a:solidFill>
        <a:ln w="381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Develop-mental</a:t>
          </a:r>
        </a:p>
        <a:p>
          <a:pPr marL="0" lvl="0" indent="0" algn="ctr" defTabSz="711200">
            <a:lnSpc>
              <a:spcPct val="90000"/>
            </a:lnSpc>
            <a:spcBef>
              <a:spcPct val="0"/>
            </a:spcBef>
            <a:spcAft>
              <a:spcPct val="35000"/>
            </a:spcAft>
            <a:buNone/>
          </a:pPr>
          <a:r>
            <a:rPr lang="en-US" sz="1200" kern="1200" dirty="0"/>
            <a:t>Social</a:t>
          </a:r>
        </a:p>
        <a:p>
          <a:pPr marL="0" lvl="0" indent="0" algn="ctr" defTabSz="711200">
            <a:lnSpc>
              <a:spcPct val="90000"/>
            </a:lnSpc>
            <a:spcBef>
              <a:spcPct val="0"/>
            </a:spcBef>
            <a:spcAft>
              <a:spcPct val="35000"/>
            </a:spcAft>
            <a:buNone/>
          </a:pPr>
          <a:r>
            <a:rPr lang="en-US" sz="1200" kern="1200" dirty="0"/>
            <a:t>Emotional</a:t>
          </a:r>
        </a:p>
        <a:p>
          <a:pPr marL="0" lvl="0" indent="0" algn="ctr" defTabSz="711200">
            <a:lnSpc>
              <a:spcPct val="90000"/>
            </a:lnSpc>
            <a:spcBef>
              <a:spcPct val="0"/>
            </a:spcBef>
            <a:spcAft>
              <a:spcPct val="35000"/>
            </a:spcAft>
            <a:buNone/>
          </a:pPr>
          <a:r>
            <a:rPr lang="en-US" sz="1200" kern="1200" dirty="0"/>
            <a:t>Educational</a:t>
          </a:r>
          <a:r>
            <a:rPr lang="en-US" sz="1600" kern="1200" dirty="0"/>
            <a:t>	</a:t>
          </a:r>
        </a:p>
      </dsp:txBody>
      <dsp:txXfrm>
        <a:off x="5967814" y="1398406"/>
        <a:ext cx="1215793" cy="1265601"/>
      </dsp:txXfrm>
    </dsp:sp>
    <dsp:sp modelId="{A0EF46F7-CE56-6543-A3F1-CD054661D23C}">
      <dsp:nvSpPr>
        <dsp:cNvPr id="0" name=""/>
        <dsp:cNvSpPr/>
      </dsp:nvSpPr>
      <dsp:spPr>
        <a:xfrm>
          <a:off x="7399407" y="1338939"/>
          <a:ext cx="1106986" cy="14139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Existential</a:t>
          </a:r>
        </a:p>
      </dsp:txBody>
      <dsp:txXfrm>
        <a:off x="7453446" y="1392978"/>
        <a:ext cx="998908" cy="1305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6C308-D8E0-E948-B618-D187B9B072B1}">
      <dsp:nvSpPr>
        <dsp:cNvPr id="0" name=""/>
        <dsp:cNvSpPr/>
      </dsp:nvSpPr>
      <dsp:spPr>
        <a:xfrm rot="5400000">
          <a:off x="334884" y="3384289"/>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9AE2B-27D5-FA47-A759-A7180B88A558}">
      <dsp:nvSpPr>
        <dsp:cNvPr id="0" name=""/>
        <dsp:cNvSpPr/>
      </dsp:nvSpPr>
      <dsp:spPr>
        <a:xfrm>
          <a:off x="225223" y="3642448"/>
          <a:ext cx="1396885" cy="123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 </a:t>
          </a:r>
        </a:p>
        <a:p>
          <a:pPr marL="0" lvl="0" indent="0" algn="l" defTabSz="1244600">
            <a:lnSpc>
              <a:spcPct val="90000"/>
            </a:lnSpc>
            <a:spcBef>
              <a:spcPct val="0"/>
            </a:spcBef>
            <a:spcAft>
              <a:spcPct val="35000"/>
            </a:spcAft>
            <a:buNone/>
          </a:pPr>
          <a:r>
            <a:rPr lang="en-US" sz="2800" kern="1200" dirty="0">
              <a:solidFill>
                <a:srgbClr val="FF0000"/>
              </a:solidFill>
            </a:rPr>
            <a:t>1-2</a:t>
          </a:r>
        </a:p>
      </dsp:txBody>
      <dsp:txXfrm>
        <a:off x="225223" y="3642448"/>
        <a:ext cx="1396885" cy="1232136"/>
      </dsp:txXfrm>
    </dsp:sp>
    <dsp:sp modelId="{B6622EAC-7010-354D-BD55-AD36E0EFFE7F}">
      <dsp:nvSpPr>
        <dsp:cNvPr id="0" name=""/>
        <dsp:cNvSpPr/>
      </dsp:nvSpPr>
      <dsp:spPr>
        <a:xfrm>
          <a:off x="1275439" y="2916818"/>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5E368-22BE-D449-AF48-B23E2E8CEC2D}">
      <dsp:nvSpPr>
        <dsp:cNvPr id="0" name=""/>
        <dsp:cNvSpPr/>
      </dsp:nvSpPr>
      <dsp:spPr>
        <a:xfrm rot="5400000">
          <a:off x="1962437" y="2480055"/>
          <a:ext cx="672328" cy="15234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C38F0-AAAE-644A-8B55-C05E27FB4933}">
      <dsp:nvSpPr>
        <dsp:cNvPr id="0" name=""/>
        <dsp:cNvSpPr/>
      </dsp:nvSpPr>
      <dsp:spPr>
        <a:xfrm>
          <a:off x="1882696" y="3065384"/>
          <a:ext cx="1010003"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FDL3</a:t>
          </a:r>
        </a:p>
      </dsp:txBody>
      <dsp:txXfrm>
        <a:off x="1882696" y="3065384"/>
        <a:ext cx="1010003" cy="885327"/>
      </dsp:txXfrm>
    </dsp:sp>
    <dsp:sp modelId="{397CADCE-45A6-2547-9D38-90C07307A914}">
      <dsp:nvSpPr>
        <dsp:cNvPr id="0" name=""/>
        <dsp:cNvSpPr/>
      </dsp:nvSpPr>
      <dsp:spPr>
        <a:xfrm>
          <a:off x="2781582" y="1866850"/>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2A9CD-FEE9-E541-A876-902992CF1596}">
      <dsp:nvSpPr>
        <dsp:cNvPr id="0" name=""/>
        <dsp:cNvSpPr/>
      </dsp:nvSpPr>
      <dsp:spPr>
        <a:xfrm rot="5400000">
          <a:off x="3264598" y="1629192"/>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64CD6-9600-9249-844B-683C8E1DFEA9}">
      <dsp:nvSpPr>
        <dsp:cNvPr id="0" name=""/>
        <dsp:cNvSpPr/>
      </dsp:nvSpPr>
      <dsp:spPr>
        <a:xfrm>
          <a:off x="3206910" y="1982666"/>
          <a:ext cx="1259575"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 4</a:t>
          </a:r>
        </a:p>
      </dsp:txBody>
      <dsp:txXfrm>
        <a:off x="3206910" y="1982666"/>
        <a:ext cx="1259575" cy="885327"/>
      </dsp:txXfrm>
    </dsp:sp>
    <dsp:sp modelId="{69099DCC-11C9-8844-B5FC-3787C5B00552}">
      <dsp:nvSpPr>
        <dsp:cNvPr id="0" name=""/>
        <dsp:cNvSpPr/>
      </dsp:nvSpPr>
      <dsp:spPr>
        <a:xfrm>
          <a:off x="4406741" y="952303"/>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2E123-A870-F44A-A4B4-BCE3A71FE9D8}">
      <dsp:nvSpPr>
        <dsp:cNvPr id="0" name=""/>
        <dsp:cNvSpPr/>
      </dsp:nvSpPr>
      <dsp:spPr>
        <a:xfrm rot="5400000">
          <a:off x="4891317" y="749267"/>
          <a:ext cx="672328" cy="11187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F2788-0955-544E-B171-344D804DA738}">
      <dsp:nvSpPr>
        <dsp:cNvPr id="0" name=""/>
        <dsp:cNvSpPr/>
      </dsp:nvSpPr>
      <dsp:spPr>
        <a:xfrm>
          <a:off x="4739457" y="1112585"/>
          <a:ext cx="1499148"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 5</a:t>
          </a:r>
        </a:p>
      </dsp:txBody>
      <dsp:txXfrm>
        <a:off x="4739457" y="1112585"/>
        <a:ext cx="1499148" cy="885327"/>
      </dsp:txXfrm>
    </dsp:sp>
    <dsp:sp modelId="{51BE9140-48E7-CE46-B534-C20F6B3F8891}">
      <dsp:nvSpPr>
        <dsp:cNvPr id="0" name=""/>
        <dsp:cNvSpPr/>
      </dsp:nvSpPr>
      <dsp:spPr>
        <a:xfrm>
          <a:off x="5690738" y="1702218"/>
          <a:ext cx="190566" cy="19056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3013A-B43F-A74A-A0BF-D85B98990746}">
      <dsp:nvSpPr>
        <dsp:cNvPr id="0" name=""/>
        <dsp:cNvSpPr/>
      </dsp:nvSpPr>
      <dsp:spPr>
        <a:xfrm rot="5400000">
          <a:off x="6390241" y="1217004"/>
          <a:ext cx="672328" cy="154057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A38B3-4FA6-E64C-84BA-494E22399440}">
      <dsp:nvSpPr>
        <dsp:cNvPr id="0" name=""/>
        <dsp:cNvSpPr/>
      </dsp:nvSpPr>
      <dsp:spPr>
        <a:xfrm>
          <a:off x="6055169" y="1760301"/>
          <a:ext cx="1831530" cy="88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FDL 6-7</a:t>
          </a:r>
        </a:p>
      </dsp:txBody>
      <dsp:txXfrm>
        <a:off x="6055169" y="1760301"/>
        <a:ext cx="1831530" cy="8853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AC818-FBC1-1442-9E7C-0A6BE02672C5}">
      <dsp:nvSpPr>
        <dsp:cNvPr id="0" name=""/>
        <dsp:cNvSpPr/>
      </dsp:nvSpPr>
      <dsp:spPr>
        <a:xfrm rot="5400000">
          <a:off x="1254895" y="1347770"/>
          <a:ext cx="1192198" cy="13572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22538-0D5B-B243-B95A-EE40C14348FA}">
      <dsp:nvSpPr>
        <dsp:cNvPr id="0" name=""/>
        <dsp:cNvSpPr/>
      </dsp:nvSpPr>
      <dsp:spPr>
        <a:xfrm>
          <a:off x="939035" y="26194"/>
          <a:ext cx="2006960" cy="14048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Early Childhood</a:t>
          </a:r>
        </a:p>
      </dsp:txBody>
      <dsp:txXfrm>
        <a:off x="1007624" y="94783"/>
        <a:ext cx="1869782" cy="1267629"/>
      </dsp:txXfrm>
    </dsp:sp>
    <dsp:sp modelId="{0008FBC2-03EC-A249-A366-07216E0B06AD}">
      <dsp:nvSpPr>
        <dsp:cNvPr id="0" name=""/>
        <dsp:cNvSpPr/>
      </dsp:nvSpPr>
      <dsp:spPr>
        <a:xfrm>
          <a:off x="3132089" y="182463"/>
          <a:ext cx="4408472" cy="113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Resilience</a:t>
          </a:r>
        </a:p>
        <a:p>
          <a:pPr marL="171450" lvl="1" indent="-171450" algn="l" defTabSz="711200">
            <a:lnSpc>
              <a:spcPct val="90000"/>
            </a:lnSpc>
            <a:spcBef>
              <a:spcPct val="0"/>
            </a:spcBef>
            <a:spcAft>
              <a:spcPct val="15000"/>
            </a:spcAft>
            <a:buChar char="•"/>
          </a:pPr>
          <a:r>
            <a:rPr lang="en-US" sz="1600" kern="1200" dirty="0"/>
            <a:t>Usual Developmental Anxiety and Stress</a:t>
          </a:r>
        </a:p>
        <a:p>
          <a:pPr marL="171450" lvl="1" indent="-171450" algn="l" defTabSz="711200">
            <a:lnSpc>
              <a:spcPct val="90000"/>
            </a:lnSpc>
            <a:spcBef>
              <a:spcPct val="0"/>
            </a:spcBef>
            <a:spcAft>
              <a:spcPct val="15000"/>
            </a:spcAft>
            <a:buChar char="•"/>
          </a:pPr>
          <a:r>
            <a:rPr lang="en-US" sz="1600" b="1" kern="1200" dirty="0"/>
            <a:t>Part 1: Preventing the progression to disorders</a:t>
          </a:r>
        </a:p>
      </dsp:txBody>
      <dsp:txXfrm>
        <a:off x="3132089" y="182463"/>
        <a:ext cx="4408472" cy="1135427"/>
      </dsp:txXfrm>
    </dsp:sp>
    <dsp:sp modelId="{2E147014-C060-0B47-8A35-DEF0D3B81F00}">
      <dsp:nvSpPr>
        <dsp:cNvPr id="0" name=""/>
        <dsp:cNvSpPr/>
      </dsp:nvSpPr>
      <dsp:spPr>
        <a:xfrm rot="5400000">
          <a:off x="3626591" y="2925832"/>
          <a:ext cx="1192198" cy="13572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91E2A-02C5-A048-8303-83265550F945}">
      <dsp:nvSpPr>
        <dsp:cNvPr id="0" name=""/>
        <dsp:cNvSpPr/>
      </dsp:nvSpPr>
      <dsp:spPr>
        <a:xfrm>
          <a:off x="2894848" y="1604256"/>
          <a:ext cx="2006960" cy="14048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School Age</a:t>
          </a:r>
        </a:p>
      </dsp:txBody>
      <dsp:txXfrm>
        <a:off x="2963437" y="1672845"/>
        <a:ext cx="1869782" cy="1267629"/>
      </dsp:txXfrm>
    </dsp:sp>
    <dsp:sp modelId="{E5D4D1B7-D172-FF47-B4B3-2F4A2AB40941}">
      <dsp:nvSpPr>
        <dsp:cNvPr id="0" name=""/>
        <dsp:cNvSpPr/>
      </dsp:nvSpPr>
      <dsp:spPr>
        <a:xfrm>
          <a:off x="5019765" y="1603376"/>
          <a:ext cx="4995771" cy="136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Anxiety Disorder</a:t>
          </a:r>
        </a:p>
        <a:p>
          <a:pPr marL="171450" lvl="1" indent="-171450" algn="l" defTabSz="711200">
            <a:lnSpc>
              <a:spcPct val="90000"/>
            </a:lnSpc>
            <a:spcBef>
              <a:spcPct val="0"/>
            </a:spcBef>
            <a:spcAft>
              <a:spcPct val="15000"/>
            </a:spcAft>
            <a:buChar char="•"/>
          </a:pPr>
          <a:r>
            <a:rPr lang="en-US" sz="1600" kern="1200" dirty="0"/>
            <a:t>OCD</a:t>
          </a:r>
        </a:p>
        <a:p>
          <a:pPr marL="171450" lvl="1" indent="-171450" algn="l" defTabSz="711200">
            <a:lnSpc>
              <a:spcPct val="90000"/>
            </a:lnSpc>
            <a:spcBef>
              <a:spcPct val="0"/>
            </a:spcBef>
            <a:spcAft>
              <a:spcPct val="15000"/>
            </a:spcAft>
            <a:buChar char="•"/>
          </a:pPr>
          <a:r>
            <a:rPr lang="en-US" sz="1600" kern="1200" dirty="0"/>
            <a:t>PTSD</a:t>
          </a:r>
        </a:p>
        <a:p>
          <a:pPr marL="171450" lvl="1" indent="-171450" algn="l" defTabSz="711200">
            <a:lnSpc>
              <a:spcPct val="90000"/>
            </a:lnSpc>
            <a:spcBef>
              <a:spcPct val="0"/>
            </a:spcBef>
            <a:spcAft>
              <a:spcPct val="15000"/>
            </a:spcAft>
            <a:buChar char="•"/>
          </a:pPr>
          <a:r>
            <a:rPr lang="en-US" sz="1600" kern="1200" dirty="0"/>
            <a:t>Social Anxiety</a:t>
          </a:r>
        </a:p>
        <a:p>
          <a:pPr marL="171450" lvl="1" indent="-171450" algn="l" defTabSz="711200">
            <a:lnSpc>
              <a:spcPct val="90000"/>
            </a:lnSpc>
            <a:spcBef>
              <a:spcPct val="0"/>
            </a:spcBef>
            <a:spcAft>
              <a:spcPct val="15000"/>
            </a:spcAft>
            <a:buChar char="•"/>
          </a:pPr>
          <a:r>
            <a:rPr lang="en-US" sz="1600" b="1" kern="1200" dirty="0"/>
            <a:t>Part 2 Moving from Anxiety to Disorder</a:t>
          </a:r>
        </a:p>
      </dsp:txBody>
      <dsp:txXfrm>
        <a:off x="5019765" y="1603376"/>
        <a:ext cx="4995771" cy="1360503"/>
      </dsp:txXfrm>
    </dsp:sp>
    <dsp:sp modelId="{AB713E91-6A99-1149-9879-DBDFF73D9082}">
      <dsp:nvSpPr>
        <dsp:cNvPr id="0" name=""/>
        <dsp:cNvSpPr/>
      </dsp:nvSpPr>
      <dsp:spPr>
        <a:xfrm>
          <a:off x="4997451" y="3145625"/>
          <a:ext cx="2023899" cy="114282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Adolescent</a:t>
          </a:r>
        </a:p>
      </dsp:txBody>
      <dsp:txXfrm>
        <a:off x="5053249" y="3201423"/>
        <a:ext cx="1912303" cy="1031228"/>
      </dsp:txXfrm>
    </dsp:sp>
    <dsp:sp modelId="{3BBD6E40-F3D6-F14C-BF98-55F8DAEF71E1}">
      <dsp:nvSpPr>
        <dsp:cNvPr id="0" name=""/>
        <dsp:cNvSpPr/>
      </dsp:nvSpPr>
      <dsp:spPr>
        <a:xfrm>
          <a:off x="7288374" y="3215907"/>
          <a:ext cx="3364543" cy="113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Add Identity issues</a:t>
          </a:r>
        </a:p>
        <a:p>
          <a:pPr marL="171450" lvl="1" indent="-171450" algn="l" defTabSz="711200">
            <a:lnSpc>
              <a:spcPct val="90000"/>
            </a:lnSpc>
            <a:spcBef>
              <a:spcPct val="0"/>
            </a:spcBef>
            <a:spcAft>
              <a:spcPct val="15000"/>
            </a:spcAft>
            <a:buChar char="•"/>
          </a:pPr>
          <a:r>
            <a:rPr lang="en-US" sz="1600" kern="1200" dirty="0"/>
            <a:t>Existential stressors</a:t>
          </a:r>
        </a:p>
        <a:p>
          <a:pPr marL="171450" lvl="1" indent="-171450" algn="l" defTabSz="711200">
            <a:lnSpc>
              <a:spcPct val="90000"/>
            </a:lnSpc>
            <a:spcBef>
              <a:spcPct val="0"/>
            </a:spcBef>
            <a:spcAft>
              <a:spcPct val="15000"/>
            </a:spcAft>
            <a:buChar char="•"/>
          </a:pPr>
          <a:r>
            <a:rPr lang="en-US" sz="1600" kern="1200" dirty="0"/>
            <a:t>Depression</a:t>
          </a:r>
        </a:p>
      </dsp:txBody>
      <dsp:txXfrm>
        <a:off x="7288374" y="3215907"/>
        <a:ext cx="3364543" cy="1135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3305D-F7D3-1C40-83B6-9E8273CB0E46}" type="datetimeFigureOut">
              <a:rPr lang="en-US" smtClean="0"/>
              <a:t>3/22/22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FD454-6FF4-4E43-9B01-C19D8DED1409}" type="slidenum">
              <a:rPr lang="en-US" smtClean="0"/>
              <a:t>‹#›</a:t>
            </a:fld>
            <a:endParaRPr lang="en-US"/>
          </a:p>
        </p:txBody>
      </p:sp>
    </p:spTree>
    <p:extLst>
      <p:ext uri="{BB962C8B-B14F-4D97-AF65-F5344CB8AC3E}">
        <p14:creationId xmlns:p14="http://schemas.microsoft.com/office/powerpoint/2010/main" val="146163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get the PLAY logo on here somewhere?</a:t>
            </a:r>
          </a:p>
        </p:txBody>
      </p:sp>
      <p:sp>
        <p:nvSpPr>
          <p:cNvPr id="4" name="Slide Number Placeholder 3"/>
          <p:cNvSpPr>
            <a:spLocks noGrp="1"/>
          </p:cNvSpPr>
          <p:nvPr>
            <p:ph type="sldNum" sz="quarter" idx="5"/>
          </p:nvPr>
        </p:nvSpPr>
        <p:spPr/>
        <p:txBody>
          <a:bodyPr/>
          <a:lstStyle/>
          <a:p>
            <a:fld id="{480FD454-6FF4-4E43-9B01-C19D8DED1409}" type="slidenum">
              <a:rPr lang="en-US" smtClean="0"/>
              <a:t>1</a:t>
            </a:fld>
            <a:endParaRPr lang="en-US" dirty="0"/>
          </a:p>
        </p:txBody>
      </p:sp>
    </p:spTree>
    <p:extLst>
      <p:ext uri="{BB962C8B-B14F-4D97-AF65-F5344CB8AC3E}">
        <p14:creationId xmlns:p14="http://schemas.microsoft.com/office/powerpoint/2010/main" val="418938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ym typeface="Symbol" charset="2"/>
              </a:rPr>
              <a:t>Richard Solomon MD 2011</a:t>
            </a:r>
          </a:p>
        </p:txBody>
      </p:sp>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731824AE-D5E7-7441-ADD9-1C9785085846}" type="slidenum">
              <a:rPr lang="en-US" altLang="en-US" sz="1200"/>
              <a:pPr algn="r"/>
              <a:t>41</a:t>
            </a:fld>
            <a:endParaRPr lang="en-US" altLang="en-US" sz="1200"/>
          </a:p>
        </p:txBody>
      </p:sp>
      <p:sp>
        <p:nvSpPr>
          <p:cNvPr id="101379" name="Rectangle 1026"/>
          <p:cNvSpPr>
            <a:spLocks noGrp="1" noRot="1" noChangeAspect="1" noChangeArrowheads="1"/>
          </p:cNvSpPr>
          <p:nvPr>
            <p:ph type="sldImg"/>
          </p:nvPr>
        </p:nvSpPr>
        <p:spPr>
          <a:xfrm>
            <a:off x="1371600" y="1143000"/>
            <a:ext cx="4114800" cy="3086100"/>
          </a:xfrm>
          <a:solidFill>
            <a:srgbClr val="FFFFFF"/>
          </a:solidFill>
          <a:ln/>
          <a:extLst>
            <a:ext uri="{FAA26D3D-D897-4be2-8F04-BA451C77F1D7}">
              <ma14:placeholderFlag xmlns="" xmlns:ma14="http://schemas.microsoft.com/office/mac/drawingml/2011/main" val="1"/>
            </a:ext>
          </a:extLst>
        </p:spPr>
      </p:sp>
      <p:sp>
        <p:nvSpPr>
          <p:cNvPr id="5018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07695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FD454-6FF4-4E43-9B01-C19D8DED1409}" type="slidenum">
              <a:rPr lang="en-US" smtClean="0"/>
              <a:t>43</a:t>
            </a:fld>
            <a:endParaRPr lang="en-US"/>
          </a:p>
        </p:txBody>
      </p:sp>
    </p:spTree>
    <p:extLst>
      <p:ext uri="{BB962C8B-B14F-4D97-AF65-F5344CB8AC3E}">
        <p14:creationId xmlns:p14="http://schemas.microsoft.com/office/powerpoint/2010/main" val="415434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get the PLAY logo on here somewhere?</a:t>
            </a:r>
          </a:p>
        </p:txBody>
      </p:sp>
      <p:sp>
        <p:nvSpPr>
          <p:cNvPr id="4" name="Slide Number Placeholder 3"/>
          <p:cNvSpPr>
            <a:spLocks noGrp="1"/>
          </p:cNvSpPr>
          <p:nvPr>
            <p:ph type="sldNum" sz="quarter" idx="5"/>
          </p:nvPr>
        </p:nvSpPr>
        <p:spPr/>
        <p:txBody>
          <a:bodyPr/>
          <a:lstStyle/>
          <a:p>
            <a:fld id="{480FD454-6FF4-4E43-9B01-C19D8DED1409}" type="slidenum">
              <a:rPr lang="en-US" smtClean="0"/>
              <a:t>45</a:t>
            </a:fld>
            <a:endParaRPr lang="en-US"/>
          </a:p>
        </p:txBody>
      </p:sp>
    </p:spTree>
    <p:extLst>
      <p:ext uri="{BB962C8B-B14F-4D97-AF65-F5344CB8AC3E}">
        <p14:creationId xmlns:p14="http://schemas.microsoft.com/office/powerpoint/2010/main" val="129022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FD454-6FF4-4E43-9B01-C19D8DED1409}" type="slidenum">
              <a:rPr lang="en-US" smtClean="0"/>
              <a:t>49</a:t>
            </a:fld>
            <a:endParaRPr lang="en-US"/>
          </a:p>
        </p:txBody>
      </p:sp>
    </p:spTree>
    <p:extLst>
      <p:ext uri="{BB962C8B-B14F-4D97-AF65-F5344CB8AC3E}">
        <p14:creationId xmlns:p14="http://schemas.microsoft.com/office/powerpoint/2010/main" val="167290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FD454-6FF4-4E43-9B01-C19D8DED1409}" type="slidenum">
              <a:rPr lang="en-US" smtClean="0"/>
              <a:t>59</a:t>
            </a:fld>
            <a:endParaRPr lang="en-US"/>
          </a:p>
        </p:txBody>
      </p:sp>
    </p:spTree>
    <p:extLst>
      <p:ext uri="{BB962C8B-B14F-4D97-AF65-F5344CB8AC3E}">
        <p14:creationId xmlns:p14="http://schemas.microsoft.com/office/powerpoint/2010/main" val="208743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 main idea behind TPP is that children with ASD have a lot of potential to gain developmental milestones. When</a:t>
            </a:r>
            <a:r>
              <a:rPr lang="en-US" baseline="0" dirty="0"/>
              <a:t> parents put in the time to help their children in the home setting, the child will move up developmentally, start talking, understand more and more, and improve emotionally and socially. </a:t>
            </a:r>
            <a:r>
              <a:rPr lang="en-US" dirty="0"/>
              <a:t>While some of the TT will work for children who are non verbal, the ones I’m going to be talking about</a:t>
            </a:r>
            <a:r>
              <a:rPr lang="en-US" baseline="0" dirty="0"/>
              <a:t> require the developmental achievements mentioned here.</a:t>
            </a: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65</a:t>
            </a:fld>
            <a:endParaRPr lang="en-US"/>
          </a:p>
        </p:txBody>
      </p:sp>
    </p:spTree>
    <p:extLst>
      <p:ext uri="{BB962C8B-B14F-4D97-AF65-F5344CB8AC3E}">
        <p14:creationId xmlns:p14="http://schemas.microsoft.com/office/powerpoint/2010/main" val="169754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transition tricks are part of my developmental approach to autism. I believe that we must help children on the spectrum</a:t>
            </a:r>
            <a:r>
              <a:rPr lang="en-US" baseline="0" dirty="0"/>
              <a:t> to:</a:t>
            </a:r>
          </a:p>
          <a:p>
            <a:pPr marL="171450" indent="-171450">
              <a:buFont typeface="Arial" charset="0"/>
              <a:buChar char="•"/>
            </a:pPr>
            <a:r>
              <a:rPr lang="en-US" baseline="0" dirty="0"/>
              <a:t>Develop INTERNAL control systems </a:t>
            </a:r>
          </a:p>
          <a:p>
            <a:pPr marL="171450" indent="-171450">
              <a:buFont typeface="Arial" charset="0"/>
              <a:buChar char="•"/>
            </a:pPr>
            <a:r>
              <a:rPr lang="en-US" sz="1200" kern="1200" dirty="0">
                <a:solidFill>
                  <a:schemeClr val="tx1"/>
                </a:solidFill>
                <a:effectLst/>
                <a:latin typeface="+mn-lt"/>
                <a:ea typeface="+mn-ea"/>
                <a:cs typeface="+mn-cs"/>
              </a:rPr>
              <a:t>truly make sense of the world and their feelings so they doesn’t get so overwhelmed</a:t>
            </a:r>
            <a:r>
              <a:rPr lang="en-US" dirty="0">
                <a:effectLst/>
              </a:rPr>
              <a:t> </a:t>
            </a:r>
          </a:p>
          <a:p>
            <a:pPr marL="171450" indent="-171450">
              <a:buFont typeface="Arial" charset="0"/>
              <a:buChar char="•"/>
            </a:pPr>
            <a:r>
              <a:rPr lang="en-US" baseline="0" dirty="0">
                <a:effectLst/>
              </a:rPr>
              <a:t>Feel less anxious and more secure</a:t>
            </a:r>
          </a:p>
          <a:p>
            <a:pPr marL="171450" indent="-171450">
              <a:buFont typeface="Arial" charset="0"/>
              <a:buChar char="•"/>
            </a:pPr>
            <a:r>
              <a:rPr lang="en-US" baseline="0" dirty="0">
                <a:effectLst/>
              </a:rPr>
              <a:t>Engage in meaningful social interaction around the things they care about</a:t>
            </a:r>
            <a:endParaRPr lang="en-US" baseline="0"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66</a:t>
            </a:fld>
            <a:endParaRPr lang="en-US"/>
          </a:p>
        </p:txBody>
      </p:sp>
    </p:spTree>
    <p:extLst>
      <p:ext uri="{BB962C8B-B14F-4D97-AF65-F5344CB8AC3E}">
        <p14:creationId xmlns:p14="http://schemas.microsoft.com/office/powerpoint/2010/main" val="168944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The first principle is: Mirror Feelings</a:t>
            </a:r>
          </a:p>
          <a:p>
            <a:pPr marL="171450" indent="-171450">
              <a:buFont typeface="Arial" charset="0"/>
              <a:buChar char="•"/>
            </a:pPr>
            <a:r>
              <a:rPr lang="en-US" sz="1200" kern="1200" dirty="0">
                <a:solidFill>
                  <a:schemeClr val="tx1"/>
                </a:solidFill>
                <a:effectLst/>
                <a:latin typeface="+mn-lt"/>
                <a:ea typeface="+mn-ea"/>
                <a:cs typeface="+mn-cs"/>
              </a:rPr>
              <a:t>Simply </a:t>
            </a:r>
            <a:r>
              <a:rPr lang="en-US" sz="1200" i="1" kern="1200" dirty="0">
                <a:solidFill>
                  <a:schemeClr val="tx1"/>
                </a:solidFill>
                <a:effectLst/>
                <a:latin typeface="+mn-lt"/>
                <a:ea typeface="+mn-ea"/>
                <a:cs typeface="+mn-cs"/>
              </a:rPr>
              <a:t>telling</a:t>
            </a:r>
            <a:r>
              <a:rPr lang="en-US" sz="1200" kern="1200" dirty="0">
                <a:solidFill>
                  <a:schemeClr val="tx1"/>
                </a:solidFill>
                <a:effectLst/>
                <a:latin typeface="+mn-lt"/>
                <a:ea typeface="+mn-ea"/>
                <a:cs typeface="+mn-cs"/>
              </a:rPr>
              <a:t> the child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she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feels will reduce her anxiety</a:t>
            </a:r>
            <a:r>
              <a:rPr lang="en-US" dirty="0">
                <a:effectLst/>
              </a:rPr>
              <a:t> </a:t>
            </a:r>
          </a:p>
          <a:p>
            <a:pPr marL="171450" indent="-171450">
              <a:buFont typeface="Arial" charset="0"/>
              <a:buChar char="•"/>
            </a:pPr>
            <a:r>
              <a:rPr lang="en-US" dirty="0">
                <a:effectLst/>
              </a:rPr>
              <a:t>Research</a:t>
            </a:r>
            <a:r>
              <a:rPr lang="en-US" baseline="0" dirty="0">
                <a:effectLst/>
              </a:rPr>
              <a:t> shows that labeling emotions for children makes them feel more manageable and less overwhelming</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67</a:t>
            </a:fld>
            <a:endParaRPr lang="en-US"/>
          </a:p>
        </p:txBody>
      </p:sp>
    </p:spTree>
    <p:extLst>
      <p:ext uri="{BB962C8B-B14F-4D97-AF65-F5344CB8AC3E}">
        <p14:creationId xmlns:p14="http://schemas.microsoft.com/office/powerpoint/2010/main" val="32381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#2</a:t>
            </a:r>
          </a:p>
          <a:p>
            <a:r>
              <a:rPr lang="en-US" dirty="0"/>
              <a:t>1</a:t>
            </a:r>
            <a:r>
              <a:rPr lang="en-US" baseline="0" dirty="0"/>
              <a:t> does not reflect feelings at all. 3 acknowledges the child’s feeling, but still focuses on the parent’s agenda. When we truly mirror feelings, we give them the words to label the feeling, then pause and allow the child to process and confirm what we are saying.</a:t>
            </a: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68</a:t>
            </a:fld>
            <a:endParaRPr lang="en-US"/>
          </a:p>
        </p:txBody>
      </p:sp>
    </p:spTree>
    <p:extLst>
      <p:ext uri="{BB962C8B-B14F-4D97-AF65-F5344CB8AC3E}">
        <p14:creationId xmlns:p14="http://schemas.microsoft.com/office/powerpoint/2010/main" val="162502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structure means</a:t>
            </a:r>
            <a:r>
              <a:rPr lang="en-US" baseline="0" dirty="0"/>
              <a:t> making the unpredictable predictable by breaking down time into smaller parts and representing them visually in pictures or written lists for those who can read. I</a:t>
            </a:r>
            <a:r>
              <a:rPr lang="mr-IN" baseline="0" dirty="0"/>
              <a:t>’</a:t>
            </a:r>
            <a:r>
              <a:rPr lang="en-US" baseline="0" dirty="0"/>
              <a:t>m sure that many of you . . .</a:t>
            </a:r>
          </a:p>
          <a:p>
            <a:r>
              <a:rPr lang="en-US" dirty="0"/>
              <a:t>a) Use calendars (for month and week) which let the child know which big events are happening</a:t>
            </a:r>
            <a:r>
              <a:rPr lang="en-US" baseline="0" dirty="0"/>
              <a:t> this week and</a:t>
            </a:r>
            <a:r>
              <a:rPr lang="en-US" dirty="0"/>
              <a:t>, </a:t>
            </a:r>
          </a:p>
          <a:p>
            <a:r>
              <a:rPr lang="en-US" dirty="0"/>
              <a:t>b) schedules (for day), which are often</a:t>
            </a:r>
            <a:r>
              <a:rPr lang="en-US" baseline="0" dirty="0"/>
              <a:t> used in schools </a:t>
            </a:r>
            <a:r>
              <a:rPr lang="en-US" dirty="0"/>
              <a:t>but what</a:t>
            </a:r>
            <a:r>
              <a:rPr lang="en-US" baseline="0" dirty="0"/>
              <a:t> about </a:t>
            </a:r>
          </a:p>
          <a:p>
            <a:endParaRPr lang="en-US" baseline="0" dirty="0"/>
          </a:p>
          <a:p>
            <a:endParaRPr lang="en-US" dirty="0"/>
          </a:p>
          <a:p>
            <a:r>
              <a:rPr lang="en-US" dirty="0"/>
              <a:t>c) lists (for the hour) like. . .</a:t>
            </a:r>
          </a:p>
          <a:p>
            <a:r>
              <a:rPr lang="en-US" dirty="0"/>
              <a:t>d) sequences (for the minute). A common variation of sequences</a:t>
            </a:r>
            <a:r>
              <a:rPr lang="en-US" baseline="0" dirty="0"/>
              <a:t> is </a:t>
            </a:r>
            <a:r>
              <a:rPr lang="en-US" dirty="0"/>
              <a:t>‘first/then’ technique. First you</a:t>
            </a:r>
            <a:r>
              <a:rPr lang="en-US" baseline="0" dirty="0"/>
              <a:t> watch TV, then you come to dinner.</a:t>
            </a:r>
            <a:endParaRPr lang="en-US" dirty="0"/>
          </a:p>
          <a:p>
            <a:endParaRPr lang="en-US" dirty="0"/>
          </a:p>
          <a:p>
            <a:pPr marL="171450" indent="-171450">
              <a:buFont typeface="Arial" charset="0"/>
              <a:buChar char="•"/>
            </a:pPr>
            <a:endParaRPr lang="en-US"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69</a:t>
            </a:fld>
            <a:endParaRPr lang="en-US"/>
          </a:p>
        </p:txBody>
      </p:sp>
    </p:spTree>
    <p:extLst>
      <p:ext uri="{BB962C8B-B14F-4D97-AF65-F5344CB8AC3E}">
        <p14:creationId xmlns:p14="http://schemas.microsoft.com/office/powerpoint/2010/main" val="112426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can’t hide your head in the sand. Damned is you do and damned it you don’t. But more damned if you hide.</a:t>
            </a:r>
          </a:p>
        </p:txBody>
      </p:sp>
      <p:sp>
        <p:nvSpPr>
          <p:cNvPr id="4" name="Slide Number Placeholder 3"/>
          <p:cNvSpPr>
            <a:spLocks noGrp="1"/>
          </p:cNvSpPr>
          <p:nvPr>
            <p:ph type="sldNum" sz="quarter" idx="5"/>
          </p:nvPr>
        </p:nvSpPr>
        <p:spPr/>
        <p:txBody>
          <a:bodyPr/>
          <a:lstStyle/>
          <a:p>
            <a:fld id="{480FD454-6FF4-4E43-9B01-C19D8DED1409}" type="slidenum">
              <a:rPr lang="en-US" smtClean="0"/>
              <a:t>3</a:t>
            </a:fld>
            <a:endParaRPr lang="en-US" dirty="0"/>
          </a:p>
        </p:txBody>
      </p:sp>
    </p:spTree>
    <p:extLst>
      <p:ext uri="{BB962C8B-B14F-4D97-AF65-F5344CB8AC3E}">
        <p14:creationId xmlns:p14="http://schemas.microsoft.com/office/powerpoint/2010/main" val="57894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worksheet for weekly/daily/hourly planning</a:t>
            </a:r>
          </a:p>
        </p:txBody>
      </p:sp>
      <p:sp>
        <p:nvSpPr>
          <p:cNvPr id="4" name="Slide Number Placeholder 3"/>
          <p:cNvSpPr>
            <a:spLocks noGrp="1"/>
          </p:cNvSpPr>
          <p:nvPr>
            <p:ph type="sldNum" sz="quarter" idx="10"/>
          </p:nvPr>
        </p:nvSpPr>
        <p:spPr/>
        <p:txBody>
          <a:bodyPr/>
          <a:lstStyle/>
          <a:p>
            <a:fld id="{44A56FC1-DC6D-C044-8067-A97EC8F6782E}" type="slidenum">
              <a:rPr lang="en-US" smtClean="0"/>
              <a:t>70</a:t>
            </a:fld>
            <a:endParaRPr lang="en-US"/>
          </a:p>
        </p:txBody>
      </p:sp>
    </p:spTree>
    <p:extLst>
      <p:ext uri="{BB962C8B-B14F-4D97-AF65-F5344CB8AC3E}">
        <p14:creationId xmlns:p14="http://schemas.microsoft.com/office/powerpoint/2010/main" val="146935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OK. We’ve covered a</a:t>
            </a:r>
            <a:r>
              <a:rPr lang="en-US" sz="1200" kern="1200" baseline="0" dirty="0">
                <a:solidFill>
                  <a:schemeClr val="tx1"/>
                </a:solidFill>
                <a:effectLst/>
                <a:latin typeface="+mn-lt"/>
                <a:ea typeface="+mn-ea"/>
                <a:cs typeface="+mn-cs"/>
              </a:rPr>
              <a:t> key principle, a key strategy. So let’s talk about a few techniques, specific tricks you can use when the child just doesn’t want to move!</a:t>
            </a:r>
          </a:p>
          <a:p>
            <a:pPr marL="171450" indent="-171450">
              <a:buFont typeface="Arial" charset="0"/>
              <a:buChar char="•"/>
            </a:pPr>
            <a:endParaRPr lang="en-US" sz="1200" kern="1200" baseline="0" dirty="0">
              <a:solidFill>
                <a:schemeClr val="tx1"/>
              </a:solidFill>
              <a:effectLst/>
              <a:latin typeface="+mn-lt"/>
              <a:ea typeface="+mn-ea"/>
              <a:cs typeface="+mn-cs"/>
            </a:endParaRPr>
          </a:p>
          <a:p>
            <a:pPr marL="171450" indent="-171450">
              <a:buFont typeface="Arial" charset="0"/>
              <a:buChar char="•"/>
            </a:pPr>
            <a:r>
              <a:rPr lang="en-US" sz="1200" kern="1200" baseline="0" dirty="0">
                <a:solidFill>
                  <a:schemeClr val="tx1"/>
                </a:solidFill>
                <a:effectLst/>
                <a:latin typeface="+mn-lt"/>
                <a:ea typeface="+mn-ea"/>
                <a:cs typeface="+mn-cs"/>
              </a:rPr>
              <a:t>First a warning. “No Sudden No’s” I tell parents all the time, don’t start with NO! Watch TV? No! This will frequently upset the child who doesn’t want the world to change and then they did their heels in. Better to reflect feelings first. O you want to keep watching TV. I see. It’s time to eat. If the child say “no’ then you can use tussling and preview review.</a:t>
            </a:r>
          </a:p>
          <a:p>
            <a:pPr marL="171450" indent="-171450">
              <a:buFont typeface="Arial" charset="0"/>
              <a:buChar char="•"/>
            </a:pPr>
            <a:r>
              <a:rPr lang="en-US" sz="1200" kern="1200" dirty="0">
                <a:solidFill>
                  <a:schemeClr val="tx1"/>
                </a:solidFill>
                <a:effectLst/>
                <a:latin typeface="+mn-lt"/>
                <a:ea typeface="+mn-ea"/>
                <a:cs typeface="+mn-cs"/>
              </a:rPr>
              <a:t>Tussling involves having a long conversation, a long argument that includes processing feelings, discussing reasons, warning about consequences, having a sense of humor</a:t>
            </a:r>
          </a:p>
          <a:p>
            <a:pPr marL="171450" indent="-171450">
              <a:buFont typeface="Arial" charset="0"/>
              <a:buChar char="•"/>
            </a:pPr>
            <a:r>
              <a:rPr lang="en-US" sz="1200" kern="1200" dirty="0" err="1">
                <a:solidFill>
                  <a:schemeClr val="tx1"/>
                </a:solidFill>
                <a:effectLst/>
                <a:latin typeface="+mn-lt"/>
                <a:ea typeface="+mn-ea"/>
                <a:cs typeface="+mn-cs"/>
              </a:rPr>
              <a:t>Tv</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Dinner! </a:t>
            </a:r>
            <a:r>
              <a:rPr lang="en-US" sz="1200" kern="1200" baseline="0" dirty="0" err="1">
                <a:solidFill>
                  <a:schemeClr val="tx1"/>
                </a:solidFill>
                <a:effectLst/>
                <a:latin typeface="+mn-lt"/>
                <a:ea typeface="+mn-ea"/>
                <a:cs typeface="+mn-cs"/>
              </a:rPr>
              <a:t>Tv</a:t>
            </a:r>
            <a:r>
              <a:rPr lang="en-US" sz="1200" kern="1200" baseline="0" dirty="0">
                <a:solidFill>
                  <a:schemeClr val="tx1"/>
                </a:solidFill>
                <a:effectLst/>
                <a:latin typeface="+mn-lt"/>
                <a:ea typeface="+mn-ea"/>
                <a:cs typeface="+mn-cs"/>
              </a:rPr>
              <a:t>? Dinner. Come on, come to dinner. OK, next commercial One more minute.</a:t>
            </a:r>
          </a:p>
          <a:p>
            <a:pPr marL="171450" indent="-171450">
              <a:buFont typeface="Arial" charset="0"/>
              <a:buChar char="•"/>
            </a:pPr>
            <a:r>
              <a:rPr lang="en-US" sz="1200" kern="1200" baseline="0" dirty="0">
                <a:solidFill>
                  <a:schemeClr val="tx1"/>
                </a:solidFill>
                <a:effectLst/>
                <a:latin typeface="+mn-lt"/>
                <a:ea typeface="+mn-ea"/>
                <a:cs typeface="+mn-cs"/>
              </a:rPr>
              <a:t>Preview review would go like this: Jacob if you don’t come to dinner we are will fight, turn off the </a:t>
            </a:r>
            <a:r>
              <a:rPr lang="en-US" sz="1200" kern="1200" baseline="0" dirty="0" err="1">
                <a:solidFill>
                  <a:schemeClr val="tx1"/>
                </a:solidFill>
                <a:effectLst/>
                <a:latin typeface="+mn-lt"/>
                <a:ea typeface="+mn-ea"/>
                <a:cs typeface="+mn-cs"/>
              </a:rPr>
              <a:t>tv</a:t>
            </a:r>
            <a:r>
              <a:rPr lang="en-US" sz="1200" kern="1200" baseline="0" dirty="0">
                <a:solidFill>
                  <a:schemeClr val="tx1"/>
                </a:solidFill>
                <a:effectLst/>
                <a:latin typeface="+mn-lt"/>
                <a:ea typeface="+mn-ea"/>
                <a:cs typeface="+mn-cs"/>
              </a:rPr>
              <a:t>, you will cry you will go to your room and be sad. If you turn off TV come to dinner we eat and talk and laugh. Come on to dinner. After Jacob comes to the dinner table you say: “See Jacob, you turned off TV you came to dinner and ate and we had fun as a family.”</a:t>
            </a:r>
            <a:r>
              <a:rPr lang="en-US" dirty="0">
                <a:effectLst/>
              </a:rPr>
              <a:t> </a:t>
            </a:r>
          </a:p>
          <a:p>
            <a:pPr marL="171450" indent="-171450">
              <a:buFont typeface="Arial" charset="0"/>
              <a:buChar cha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71</a:t>
            </a:fld>
            <a:endParaRPr lang="en-US"/>
          </a:p>
        </p:txBody>
      </p:sp>
    </p:spTree>
    <p:extLst>
      <p:ext uri="{BB962C8B-B14F-4D97-AF65-F5344CB8AC3E}">
        <p14:creationId xmlns:p14="http://schemas.microsoft.com/office/powerpoint/2010/main" val="150577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Show</a:t>
            </a:r>
            <a:r>
              <a:rPr lang="en-US" baseline="0" dirty="0"/>
              <a:t> video, then give answers</a:t>
            </a:r>
          </a:p>
          <a:p>
            <a:pPr marL="171450" indent="-171450">
              <a:buFont typeface="Arial" charset="0"/>
              <a:buChar char="•"/>
            </a:pPr>
            <a:r>
              <a:rPr lang="en-US" baseline="0" dirty="0"/>
              <a:t>She could. . . </a:t>
            </a:r>
          </a:p>
          <a:p>
            <a:pPr marL="628650" lvl="1" indent="-171450">
              <a:buFont typeface="Arial" charset="0"/>
              <a:buChar char="•"/>
            </a:pPr>
            <a:r>
              <a:rPr lang="en-US" baseline="0" dirty="0"/>
              <a:t>Say, “You want to keep the train! You don’t want to put the train away!”</a:t>
            </a:r>
          </a:p>
          <a:p>
            <a:pPr marL="628650" lvl="1" indent="-171450">
              <a:buFont typeface="Arial" charset="0"/>
              <a:buChar char="•"/>
            </a:pPr>
            <a:r>
              <a:rPr lang="en-US" baseline="0" dirty="0"/>
              <a:t>Walked him over to the visual schedule (while he holds the train!) to show him when he can have the train back (during free time or lunch, etc.)</a:t>
            </a:r>
          </a:p>
          <a:p>
            <a:pPr marL="628650" lvl="1" indent="-171450">
              <a:buFont typeface="Arial" charset="0"/>
              <a:buChar char="•"/>
            </a:pPr>
            <a:r>
              <a:rPr lang="en-US" baseline="0" dirty="0"/>
              <a:t>Tussle with him instead of taking the train from his hand. “How about this: you get one more minute with the train, then we will put it on the shelf where you can see it.”</a:t>
            </a:r>
          </a:p>
          <a:p>
            <a:pPr marL="628650" lvl="1" indent="-171450">
              <a:buFont typeface="Arial" charset="0"/>
              <a:buChar char="•"/>
            </a:pPr>
            <a:r>
              <a:rPr lang="en-US" baseline="0" dirty="0"/>
              <a:t>Let him keep the train as long as he is not disruptive with it!</a:t>
            </a:r>
          </a:p>
          <a:p>
            <a:pPr marL="628650" lvl="1" indent="-171450">
              <a:buFont typeface="Arial" charset="0"/>
              <a:buChar char="•"/>
            </a:pPr>
            <a:endParaRPr lang="en-US" baseline="0"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72</a:t>
            </a:fld>
            <a:endParaRPr lang="en-US"/>
          </a:p>
        </p:txBody>
      </p:sp>
    </p:spTree>
    <p:extLst>
      <p:ext uri="{BB962C8B-B14F-4D97-AF65-F5344CB8AC3E}">
        <p14:creationId xmlns:p14="http://schemas.microsoft.com/office/powerpoint/2010/main" val="759508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could see how</a:t>
            </a:r>
            <a:r>
              <a:rPr lang="en-US" baseline="0" dirty="0"/>
              <a:t> helpful and important these TT can be for child with autism (not to mention the parents of the child with autism!)</a:t>
            </a:r>
          </a:p>
          <a:p>
            <a:r>
              <a:rPr lang="en-US" baseline="0" dirty="0"/>
              <a:t>These tricks give the child words for their feelings introduce the idea of time and consequences. They teach the child how to cope with change and delay gratification while reducing immature temper tantrums. Ultimately they teach the child to be more flexible and mature in the face of change. A lesson that is a major achievement for the child with autism.  </a:t>
            </a:r>
            <a:endParaRPr lang="en-US" dirty="0"/>
          </a:p>
        </p:txBody>
      </p:sp>
      <p:sp>
        <p:nvSpPr>
          <p:cNvPr id="4" name="Slide Number Placeholder 3"/>
          <p:cNvSpPr>
            <a:spLocks noGrp="1"/>
          </p:cNvSpPr>
          <p:nvPr>
            <p:ph type="sldNum" sz="quarter" idx="10"/>
          </p:nvPr>
        </p:nvSpPr>
        <p:spPr/>
        <p:txBody>
          <a:bodyPr/>
          <a:lstStyle/>
          <a:p>
            <a:fld id="{44A56FC1-DC6D-C044-8067-A97EC8F6782E}" type="slidenum">
              <a:rPr lang="en-US" smtClean="0"/>
              <a:t>74</a:t>
            </a:fld>
            <a:endParaRPr lang="en-US"/>
          </a:p>
        </p:txBody>
      </p:sp>
    </p:spTree>
    <p:extLst>
      <p:ext uri="{BB962C8B-B14F-4D97-AF65-F5344CB8AC3E}">
        <p14:creationId xmlns:p14="http://schemas.microsoft.com/office/powerpoint/2010/main" val="184169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can’t hide your head in the sand. Damned is you do and damned it you don’t. But more damned if you hide.</a:t>
            </a:r>
          </a:p>
        </p:txBody>
      </p:sp>
      <p:sp>
        <p:nvSpPr>
          <p:cNvPr id="4" name="Slide Number Placeholder 3"/>
          <p:cNvSpPr>
            <a:spLocks noGrp="1"/>
          </p:cNvSpPr>
          <p:nvPr>
            <p:ph type="sldNum" sz="quarter" idx="5"/>
          </p:nvPr>
        </p:nvSpPr>
        <p:spPr/>
        <p:txBody>
          <a:bodyPr/>
          <a:lstStyle/>
          <a:p>
            <a:fld id="{480FD454-6FF4-4E43-9B01-C19D8DED1409}" type="slidenum">
              <a:rPr lang="en-US" smtClean="0"/>
              <a:t>14</a:t>
            </a:fld>
            <a:endParaRPr lang="en-US" dirty="0"/>
          </a:p>
        </p:txBody>
      </p:sp>
    </p:spTree>
    <p:extLst>
      <p:ext uri="{BB962C8B-B14F-4D97-AF65-F5344CB8AC3E}">
        <p14:creationId xmlns:p14="http://schemas.microsoft.com/office/powerpoint/2010/main" val="410080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ym typeface="Symbol" charset="2"/>
              </a:rPr>
              <a:t>Richard Solomon MD 2011</a:t>
            </a:r>
          </a:p>
        </p:txBody>
      </p:sp>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731824AE-D5E7-7441-ADD9-1C9785085846}" type="slidenum">
              <a:rPr lang="en-US" altLang="en-US" sz="1200"/>
              <a:pPr algn="r"/>
              <a:t>17</a:t>
            </a:fld>
            <a:endParaRPr lang="en-US" altLang="en-US" sz="1200"/>
          </a:p>
        </p:txBody>
      </p:sp>
      <p:sp>
        <p:nvSpPr>
          <p:cNvPr id="101379" name="Rectangle 1026"/>
          <p:cNvSpPr>
            <a:spLocks noGrp="1" noRot="1" noChangeAspect="1" noChangeArrowheads="1"/>
          </p:cNvSpPr>
          <p:nvPr>
            <p:ph type="sldImg"/>
          </p:nvPr>
        </p:nvSpPr>
        <p:spPr>
          <a:xfrm>
            <a:off x="1371600" y="1143000"/>
            <a:ext cx="4114800" cy="3086100"/>
          </a:xfrm>
          <a:solidFill>
            <a:srgbClr val="FFFFFF"/>
          </a:solidFill>
          <a:ln/>
          <a:extLst>
            <a:ext uri="{FAA26D3D-D897-4be2-8F04-BA451C77F1D7}">
              <ma14:placeholderFlag xmlns="" xmlns:ma14="http://schemas.microsoft.com/office/mac/drawingml/2011/main" val="1"/>
            </a:ext>
          </a:extLst>
        </p:spPr>
      </p:sp>
      <p:sp>
        <p:nvSpPr>
          <p:cNvPr id="5018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92785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can’t hide your head in the sand. Damned is you do and damned it you don’t. But more damned if you hide.</a:t>
            </a:r>
          </a:p>
        </p:txBody>
      </p:sp>
      <p:sp>
        <p:nvSpPr>
          <p:cNvPr id="4" name="Slide Number Placeholder 3"/>
          <p:cNvSpPr>
            <a:spLocks noGrp="1"/>
          </p:cNvSpPr>
          <p:nvPr>
            <p:ph type="sldNum" sz="quarter" idx="5"/>
          </p:nvPr>
        </p:nvSpPr>
        <p:spPr/>
        <p:txBody>
          <a:bodyPr/>
          <a:lstStyle/>
          <a:p>
            <a:fld id="{480FD454-6FF4-4E43-9B01-C19D8DED1409}" type="slidenum">
              <a:rPr lang="en-US" smtClean="0"/>
              <a:t>22</a:t>
            </a:fld>
            <a:endParaRPr lang="en-US" dirty="0"/>
          </a:p>
        </p:txBody>
      </p:sp>
    </p:spTree>
    <p:extLst>
      <p:ext uri="{BB962C8B-B14F-4D97-AF65-F5344CB8AC3E}">
        <p14:creationId xmlns:p14="http://schemas.microsoft.com/office/powerpoint/2010/main" val="203875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6" rIns="96653" bIns="48326"/>
          <a:lstStyle/>
          <a:p>
            <a:pPr marL="0" marR="0" lvl="0" indent="0" algn="r" defTabSz="914400" rtl="0" eaLnBrk="1" fontAlgn="base" latinLnBrk="0" hangingPunct="1">
              <a:lnSpc>
                <a:spcPct val="100000"/>
              </a:lnSpc>
              <a:spcBef>
                <a:spcPct val="0"/>
              </a:spcBef>
              <a:spcAft>
                <a:spcPct val="0"/>
              </a:spcAft>
              <a:buClrTx/>
              <a:buSzTx/>
              <a:buFontTx/>
              <a:buNone/>
              <a:tabLst/>
              <a:defRPr/>
            </a:pPr>
            <a:fld id="{C9E6439D-AB12-4546-ABA4-A319A11B8110}"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889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get the PLAY logo on here somewhere?</a:t>
            </a:r>
          </a:p>
        </p:txBody>
      </p:sp>
      <p:sp>
        <p:nvSpPr>
          <p:cNvPr id="4" name="Slide Number Placeholder 3"/>
          <p:cNvSpPr>
            <a:spLocks noGrp="1"/>
          </p:cNvSpPr>
          <p:nvPr>
            <p:ph type="sldNum" sz="quarter" idx="5"/>
          </p:nvPr>
        </p:nvSpPr>
        <p:spPr/>
        <p:txBody>
          <a:bodyPr/>
          <a:lstStyle/>
          <a:p>
            <a:fld id="{480FD454-6FF4-4E43-9B01-C19D8DED1409}" type="slidenum">
              <a:rPr lang="en-US" smtClean="0"/>
              <a:t>27</a:t>
            </a:fld>
            <a:endParaRPr lang="en-US"/>
          </a:p>
        </p:txBody>
      </p:sp>
    </p:spTree>
    <p:extLst>
      <p:ext uri="{BB962C8B-B14F-4D97-AF65-F5344CB8AC3E}">
        <p14:creationId xmlns:p14="http://schemas.microsoft.com/office/powerpoint/2010/main" val="307655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get the PLAY logo on here somewhere?</a:t>
            </a:r>
          </a:p>
        </p:txBody>
      </p:sp>
      <p:sp>
        <p:nvSpPr>
          <p:cNvPr id="4" name="Slide Number Placeholder 3"/>
          <p:cNvSpPr>
            <a:spLocks noGrp="1"/>
          </p:cNvSpPr>
          <p:nvPr>
            <p:ph type="sldNum" sz="quarter" idx="5"/>
          </p:nvPr>
        </p:nvSpPr>
        <p:spPr/>
        <p:txBody>
          <a:bodyPr/>
          <a:lstStyle/>
          <a:p>
            <a:fld id="{480FD454-6FF4-4E43-9B01-C19D8DED1409}" type="slidenum">
              <a:rPr lang="en-US" smtClean="0"/>
              <a:t>35</a:t>
            </a:fld>
            <a:endParaRPr lang="en-US"/>
          </a:p>
        </p:txBody>
      </p:sp>
    </p:spTree>
    <p:extLst>
      <p:ext uri="{BB962C8B-B14F-4D97-AF65-F5344CB8AC3E}">
        <p14:creationId xmlns:p14="http://schemas.microsoft.com/office/powerpoint/2010/main" val="264274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The title content bars will be Failure to Orient and Over Orientation</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69938" indent="-295275">
              <a:defRPr>
                <a:solidFill>
                  <a:schemeClr val="tx1"/>
                </a:solidFill>
                <a:latin typeface="Arial" charset="0"/>
                <a:ea typeface="ＭＳ Ｐゴシック" charset="-128"/>
              </a:defRPr>
            </a:lvl2pPr>
            <a:lvl3pPr marL="1184275" indent="-236538">
              <a:defRPr>
                <a:solidFill>
                  <a:schemeClr val="tx1"/>
                </a:solidFill>
                <a:latin typeface="Arial" charset="0"/>
                <a:ea typeface="ＭＳ Ｐゴシック" charset="-128"/>
              </a:defRPr>
            </a:lvl3pPr>
            <a:lvl4pPr marL="1658938" indent="-236538">
              <a:defRPr>
                <a:solidFill>
                  <a:schemeClr val="tx1"/>
                </a:solidFill>
                <a:latin typeface="Arial" charset="0"/>
                <a:ea typeface="ＭＳ Ｐゴシック" charset="-128"/>
              </a:defRPr>
            </a:lvl4pPr>
            <a:lvl5pPr marL="2133600" indent="-236538">
              <a:defRPr>
                <a:solidFill>
                  <a:schemeClr val="tx1"/>
                </a:solidFill>
                <a:latin typeface="Arial" charset="0"/>
                <a:ea typeface="ＭＳ Ｐゴシック" charset="-128"/>
              </a:defRPr>
            </a:lvl5pPr>
            <a:lvl6pPr marL="2590800" indent="-236538" eaLnBrk="0" fontAlgn="base" hangingPunct="0">
              <a:spcBef>
                <a:spcPct val="0"/>
              </a:spcBef>
              <a:spcAft>
                <a:spcPct val="0"/>
              </a:spcAft>
              <a:defRPr>
                <a:solidFill>
                  <a:schemeClr val="tx1"/>
                </a:solidFill>
                <a:latin typeface="Arial" charset="0"/>
                <a:ea typeface="ＭＳ Ｐゴシック" charset="-128"/>
              </a:defRPr>
            </a:lvl6pPr>
            <a:lvl7pPr marL="3048000" indent="-236538" eaLnBrk="0" fontAlgn="base" hangingPunct="0">
              <a:spcBef>
                <a:spcPct val="0"/>
              </a:spcBef>
              <a:spcAft>
                <a:spcPct val="0"/>
              </a:spcAft>
              <a:defRPr>
                <a:solidFill>
                  <a:schemeClr val="tx1"/>
                </a:solidFill>
                <a:latin typeface="Arial" charset="0"/>
                <a:ea typeface="ＭＳ Ｐゴシック" charset="-128"/>
              </a:defRPr>
            </a:lvl7pPr>
            <a:lvl8pPr marL="3505200" indent="-236538" eaLnBrk="0" fontAlgn="base" hangingPunct="0">
              <a:spcBef>
                <a:spcPct val="0"/>
              </a:spcBef>
              <a:spcAft>
                <a:spcPct val="0"/>
              </a:spcAft>
              <a:defRPr>
                <a:solidFill>
                  <a:schemeClr val="tx1"/>
                </a:solidFill>
                <a:latin typeface="Arial" charset="0"/>
                <a:ea typeface="ＭＳ Ｐゴシック" charset="-128"/>
              </a:defRPr>
            </a:lvl8pPr>
            <a:lvl9pPr marL="3962400" indent="-236538" eaLnBrk="0" fontAlgn="base" hangingPunct="0">
              <a:spcBef>
                <a:spcPct val="0"/>
              </a:spcBef>
              <a:spcAft>
                <a:spcPct val="0"/>
              </a:spcAft>
              <a:defRPr>
                <a:solidFill>
                  <a:schemeClr val="tx1"/>
                </a:solidFill>
                <a:latin typeface="Arial" charset="0"/>
                <a:ea typeface="ＭＳ Ｐゴシック" charset="-128"/>
              </a:defRPr>
            </a:lvl9pPr>
          </a:lstStyle>
          <a:p>
            <a:fld id="{A38F0703-F288-5347-8E63-0231FF9ABF77}" type="slidenum">
              <a:rPr lang="en-US" altLang="en-US"/>
              <a:pPr/>
              <a:t>39</a:t>
            </a:fld>
            <a:endParaRPr lang="en-US" altLang="en-US"/>
          </a:p>
        </p:txBody>
      </p:sp>
    </p:spTree>
    <p:extLst>
      <p:ext uri="{BB962C8B-B14F-4D97-AF65-F5344CB8AC3E}">
        <p14:creationId xmlns:p14="http://schemas.microsoft.com/office/powerpoint/2010/main" val="177861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190" y="212651"/>
            <a:ext cx="5040497" cy="2291620"/>
          </a:xfrm>
        </p:spPr>
        <p:txBody>
          <a:bodyPr anchor="b">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46262" y="3176433"/>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318977" y="5633337"/>
            <a:ext cx="3700129" cy="586710"/>
          </a:xfrm>
        </p:spPr>
        <p:txBody>
          <a:bodyPr/>
          <a:lstStyle>
            <a:lvl1pPr algn="ctr">
              <a:defRPr>
                <a:solidFill>
                  <a:schemeClr val="tx1"/>
                </a:solidFill>
              </a:defRPr>
            </a:lvl1pPr>
          </a:lstStyle>
          <a:p>
            <a:r>
              <a:rPr lang="en-US" dirty="0"/>
              <a:t>December 8</a:t>
            </a:r>
            <a:r>
              <a:rPr lang="en-US" baseline="30000" dirty="0"/>
              <a:t>th</a:t>
            </a:r>
            <a:r>
              <a:rPr lang="en-US" dirty="0"/>
              <a:t>, 2021</a:t>
            </a:r>
          </a:p>
        </p:txBody>
      </p:sp>
      <p:sp>
        <p:nvSpPr>
          <p:cNvPr id="6" name="Slide Number Placeholder 5"/>
          <p:cNvSpPr>
            <a:spLocks noGrp="1"/>
          </p:cNvSpPr>
          <p:nvPr>
            <p:ph type="sldNum" sz="quarter" idx="12"/>
          </p:nvPr>
        </p:nvSpPr>
        <p:spPr/>
        <p:txBody>
          <a:bodyPr/>
          <a:lstStyle/>
          <a:p>
            <a:r>
              <a:rPr lang="en-US" dirty="0" err="1"/>
              <a:t>Thr</a:t>
            </a:r>
            <a:r>
              <a:rPr lang="en-US" dirty="0"/>
              <a:t> PLAY Project</a:t>
            </a:r>
          </a:p>
        </p:txBody>
      </p:sp>
    </p:spTree>
    <p:extLst>
      <p:ext uri="{BB962C8B-B14F-4D97-AF65-F5344CB8AC3E}">
        <p14:creationId xmlns:p14="http://schemas.microsoft.com/office/powerpoint/2010/main" val="1390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5D83A-9D50-C14F-92B2-2AE419CC2E63}"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45174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5D83A-9D50-C14F-92B2-2AE419CC2E63}"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142239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fld id="{5413EBDA-DF2B-3843-A21F-51A5F704A565}" type="datetime1">
              <a:rPr lang="en-US" altLang="en-US"/>
              <a:pPr>
                <a:defRPr/>
              </a:pPr>
              <a:t>3/22/22</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ea typeface="ＭＳ Ｐゴシック" panose="020B0600070205080204" pitchFamily="34" charset="-128"/>
              </a:defRPr>
            </a:lvl1pPr>
          </a:lstStyle>
          <a:p>
            <a:pPr>
              <a:defRPr/>
            </a:pPr>
            <a:fld id="{9FC5A862-4623-3645-9964-8BEBB71EFE44}" type="slidenum">
              <a:rPr lang="en-US" altLang="en-US"/>
              <a:pPr>
                <a:defRPr/>
              </a:pPr>
              <a:t>‹#›</a:t>
            </a:fld>
            <a:endParaRPr lang="en-US" altLang="en-US"/>
          </a:p>
        </p:txBody>
      </p:sp>
    </p:spTree>
    <p:extLst>
      <p:ext uri="{BB962C8B-B14F-4D97-AF65-F5344CB8AC3E}">
        <p14:creationId xmlns:p14="http://schemas.microsoft.com/office/powerpoint/2010/main" val="380667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8507" y="157790"/>
            <a:ext cx="7664745" cy="903288"/>
          </a:xfrm>
        </p:spPr>
        <p:txBody>
          <a:bodyPr/>
          <a:lstStyle>
            <a:lvl1pPr algn="ctr">
              <a:defRPr>
                <a:solidFill>
                  <a:schemeClr val="bg1"/>
                </a:solidFill>
              </a:defRPr>
            </a:lvl1pPr>
          </a:lstStyle>
          <a:p>
            <a:r>
              <a:rPr lang="en-US" sz="4400" b="1" dirty="0">
                <a:latin typeface="Arial" panose="020B0604020202020204" pitchFamily="34" charset="0"/>
                <a:cs typeface="Arial" panose="020B0604020202020204" pitchFamily="34" charset="0"/>
              </a:rPr>
              <a:t>Anxiety and Autism </a:t>
            </a:r>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12/8/2021</a:t>
            </a:r>
          </a:p>
        </p:txBody>
      </p:sp>
      <p:sp>
        <p:nvSpPr>
          <p:cNvPr id="5" name="Footer Placeholder 4"/>
          <p:cNvSpPr>
            <a:spLocks noGrp="1"/>
          </p:cNvSpPr>
          <p:nvPr>
            <p:ph type="ftr" sz="quarter" idx="11"/>
          </p:nvPr>
        </p:nvSpPr>
        <p:spPr/>
        <p:txBody>
          <a:bodyPr/>
          <a:lstStyle/>
          <a:p>
            <a:r>
              <a:rPr lang="en-US" dirty="0"/>
              <a:t>The PLAY Project</a:t>
            </a:r>
          </a:p>
        </p:txBody>
      </p:sp>
      <p:sp>
        <p:nvSpPr>
          <p:cNvPr id="6" name="Slide Number Placeholder 5"/>
          <p:cNvSpPr>
            <a:spLocks noGrp="1"/>
          </p:cNvSpPr>
          <p:nvPr>
            <p:ph type="sldNum" sz="quarter" idx="12"/>
          </p:nvPr>
        </p:nvSpPr>
        <p:spPr/>
        <p:txBody>
          <a:bodyPr/>
          <a:lstStyle/>
          <a:p>
            <a:fld id="{EFD5FD94-ED58-B042-8ADB-C7B05B5B4B94}" type="slidenum">
              <a:rPr lang="en-US" smtClean="0"/>
              <a:t>‹#›</a:t>
            </a:fld>
            <a:endParaRPr lang="en-US" dirty="0"/>
          </a:p>
        </p:txBody>
      </p:sp>
      <p:sp>
        <p:nvSpPr>
          <p:cNvPr id="7" name="Rectangle 6">
            <a:extLst>
              <a:ext uri="{FF2B5EF4-FFF2-40B4-BE49-F238E27FC236}">
                <a16:creationId xmlns:a16="http://schemas.microsoft.com/office/drawing/2014/main" id="{23E45D74-819B-46EA-B2F7-52C481F3DB82}"/>
              </a:ext>
            </a:extLst>
          </p:cNvPr>
          <p:cNvSpPr/>
          <p:nvPr userDrawn="1"/>
        </p:nvSpPr>
        <p:spPr>
          <a:xfrm>
            <a:off x="-1769" y="5831"/>
            <a:ext cx="914400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dirty="0"/>
          </a:p>
        </p:txBody>
      </p:sp>
      <p:sp>
        <p:nvSpPr>
          <p:cNvPr id="8" name="Rectangle 7">
            <a:extLst>
              <a:ext uri="{FF2B5EF4-FFF2-40B4-BE49-F238E27FC236}">
                <a16:creationId xmlns:a16="http://schemas.microsoft.com/office/drawing/2014/main" id="{DCF81D99-F8CA-4BF8-BF60-C952147D5D15}"/>
              </a:ext>
            </a:extLst>
          </p:cNvPr>
          <p:cNvSpPr>
            <a:spLocks noChangeArrowheads="1"/>
          </p:cNvSpPr>
          <p:nvPr userDrawn="1"/>
        </p:nvSpPr>
        <p:spPr bwMode="auto">
          <a:xfrm>
            <a:off x="-1769" y="1219200"/>
            <a:ext cx="9144000" cy="152400"/>
          </a:xfrm>
          <a:prstGeom prst="rect">
            <a:avLst/>
          </a:prstGeom>
          <a:solidFill>
            <a:srgbClr val="FFCC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endParaRPr lang="en-US" altLang="en-US">
              <a:solidFill>
                <a:srgbClr val="FFFFFF"/>
              </a:solidFill>
              <a:latin typeface="Calibri" charset="0"/>
            </a:endParaRPr>
          </a:p>
        </p:txBody>
      </p:sp>
      <p:pic>
        <p:nvPicPr>
          <p:cNvPr id="9" name="Picture 8">
            <a:extLst>
              <a:ext uri="{FF2B5EF4-FFF2-40B4-BE49-F238E27FC236}">
                <a16:creationId xmlns:a16="http://schemas.microsoft.com/office/drawing/2014/main" id="{2E9262A1-2C19-4F43-8BA7-FB9419BEB0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76200"/>
            <a:ext cx="1066800" cy="1066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003CB9B-2878-4372-9A9C-4F67E61E648E}"/>
              </a:ext>
            </a:extLst>
          </p:cNvPr>
          <p:cNvSpPr txBox="1"/>
          <p:nvPr userDrawn="1"/>
        </p:nvSpPr>
        <p:spPr>
          <a:xfrm>
            <a:off x="1298507" y="167506"/>
            <a:ext cx="4629150" cy="338554"/>
          </a:xfrm>
          <a:prstGeom prst="rect">
            <a:avLst/>
          </a:prstGeom>
          <a:noFill/>
        </p:spPr>
        <p:txBody>
          <a:bodyPr wrap="square">
            <a:spAutoFit/>
          </a:bodyPr>
          <a:lstStyle/>
          <a:p>
            <a:r>
              <a:rPr lang="en-US" sz="1600" b="1" dirty="0">
                <a:solidFill>
                  <a:schemeClr val="bg1"/>
                </a:solidFill>
              </a:rPr>
              <a:t>Autism &amp; Anxiety</a:t>
            </a:r>
            <a:endParaRPr lang="en-US" sz="1600" dirty="0">
              <a:solidFill>
                <a:schemeClr val="bg1"/>
              </a:solidFill>
            </a:endParaRPr>
          </a:p>
        </p:txBody>
      </p:sp>
    </p:spTree>
    <p:extLst>
      <p:ext uri="{BB962C8B-B14F-4D97-AF65-F5344CB8AC3E}">
        <p14:creationId xmlns:p14="http://schemas.microsoft.com/office/powerpoint/2010/main" val="221356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5D83A-9D50-C14F-92B2-2AE419CC2E63}"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284341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5D83A-9D50-C14F-92B2-2AE419CC2E63}"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21337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5D83A-9D50-C14F-92B2-2AE419CC2E63}" type="datetimeFigureOut">
              <a:rPr lang="en-US" smtClean="0"/>
              <a:t>3/22/22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8020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939" y="179166"/>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5D83A-9D50-C14F-92B2-2AE419CC2E63}" type="datetimeFigureOut">
              <a:rPr lang="en-US" smtClean="0"/>
              <a:t>3/22/22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64357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D83A-9D50-C14F-92B2-2AE419CC2E63}" type="datetimeFigureOut">
              <a:rPr lang="en-US" smtClean="0"/>
              <a:t>3/22/22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5FD94-ED58-B042-8ADB-C7B05B5B4B94}" type="slidenum">
              <a:rPr lang="en-US" smtClean="0"/>
              <a:t>‹#›</a:t>
            </a:fld>
            <a:endParaRPr lang="en-US"/>
          </a:p>
        </p:txBody>
      </p:sp>
      <p:sp>
        <p:nvSpPr>
          <p:cNvPr id="6" name="Rectangle 5">
            <a:extLst>
              <a:ext uri="{FF2B5EF4-FFF2-40B4-BE49-F238E27FC236}">
                <a16:creationId xmlns:a16="http://schemas.microsoft.com/office/drawing/2014/main" id="{A9A97839-79F7-44D4-9FB7-B559E80031AE}"/>
              </a:ext>
            </a:extLst>
          </p:cNvPr>
          <p:cNvSpPr/>
          <p:nvPr userDrawn="1"/>
        </p:nvSpPr>
        <p:spPr>
          <a:xfrm>
            <a:off x="-1769" y="0"/>
            <a:ext cx="914400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dirty="0"/>
          </a:p>
        </p:txBody>
      </p:sp>
      <p:sp>
        <p:nvSpPr>
          <p:cNvPr id="7" name="Rectangle 6">
            <a:extLst>
              <a:ext uri="{FF2B5EF4-FFF2-40B4-BE49-F238E27FC236}">
                <a16:creationId xmlns:a16="http://schemas.microsoft.com/office/drawing/2014/main" id="{81EF560F-869B-49E6-9F00-6D6482471DC9}"/>
              </a:ext>
            </a:extLst>
          </p:cNvPr>
          <p:cNvSpPr>
            <a:spLocks noChangeArrowheads="1"/>
          </p:cNvSpPr>
          <p:nvPr userDrawn="1"/>
        </p:nvSpPr>
        <p:spPr bwMode="auto">
          <a:xfrm>
            <a:off x="-1769" y="1219200"/>
            <a:ext cx="9144000" cy="152400"/>
          </a:xfrm>
          <a:prstGeom prst="rect">
            <a:avLst/>
          </a:prstGeom>
          <a:solidFill>
            <a:srgbClr val="FFCC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endParaRPr lang="en-US" altLang="en-US">
              <a:solidFill>
                <a:srgbClr val="FFFFFF"/>
              </a:solidFill>
              <a:latin typeface="Calibri" charset="0"/>
            </a:endParaRPr>
          </a:p>
        </p:txBody>
      </p:sp>
      <p:pic>
        <p:nvPicPr>
          <p:cNvPr id="8" name="Picture 7">
            <a:extLst>
              <a:ext uri="{FF2B5EF4-FFF2-40B4-BE49-F238E27FC236}">
                <a16:creationId xmlns:a16="http://schemas.microsoft.com/office/drawing/2014/main" id="{0719B0F8-88E0-4EDE-8401-85EA36CE83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76200"/>
            <a:ext cx="1066800" cy="10668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ECC60E9-5743-4D2D-B8DE-69ECE8795838}"/>
              </a:ext>
            </a:extLst>
          </p:cNvPr>
          <p:cNvSpPr>
            <a:spLocks noGrp="1"/>
          </p:cNvSpPr>
          <p:nvPr>
            <p:ph type="title"/>
          </p:nvPr>
        </p:nvSpPr>
        <p:spPr>
          <a:xfrm>
            <a:off x="1298507" y="157790"/>
            <a:ext cx="7664745" cy="903288"/>
          </a:xfrm>
        </p:spPr>
        <p:txBody>
          <a:bodyPr>
            <a:normAutofit/>
          </a:bodyPr>
          <a:lstStyle>
            <a:lvl1pPr algn="ctr">
              <a:defRPr sz="4000">
                <a:solidFill>
                  <a:schemeClr val="bg1"/>
                </a:solidFill>
              </a:defRPr>
            </a:lvl1pPr>
          </a:lstStyle>
          <a:p>
            <a:endParaRPr lang="en-US" dirty="0"/>
          </a:p>
        </p:txBody>
      </p:sp>
      <p:sp>
        <p:nvSpPr>
          <p:cNvPr id="11" name="TextBox 10">
            <a:extLst>
              <a:ext uri="{FF2B5EF4-FFF2-40B4-BE49-F238E27FC236}">
                <a16:creationId xmlns:a16="http://schemas.microsoft.com/office/drawing/2014/main" id="{27EC9F69-E380-4CC0-8C59-1AF3BDF8D09E}"/>
              </a:ext>
            </a:extLst>
          </p:cNvPr>
          <p:cNvSpPr txBox="1"/>
          <p:nvPr userDrawn="1"/>
        </p:nvSpPr>
        <p:spPr>
          <a:xfrm>
            <a:off x="1298507" y="167506"/>
            <a:ext cx="4629150" cy="338554"/>
          </a:xfrm>
          <a:prstGeom prst="rect">
            <a:avLst/>
          </a:prstGeom>
          <a:noFill/>
        </p:spPr>
        <p:txBody>
          <a:bodyPr wrap="square">
            <a:spAutoFit/>
          </a:bodyPr>
          <a:lstStyle/>
          <a:p>
            <a:r>
              <a:rPr lang="en-US" sz="1600" b="1" dirty="0">
                <a:solidFill>
                  <a:schemeClr val="bg1"/>
                </a:solidFill>
              </a:rPr>
              <a:t>Autism &amp; Anxiety</a:t>
            </a:r>
            <a:endParaRPr lang="en-US" sz="1600" dirty="0">
              <a:solidFill>
                <a:schemeClr val="bg1"/>
              </a:solidFill>
            </a:endParaRPr>
          </a:p>
        </p:txBody>
      </p:sp>
      <p:sp>
        <p:nvSpPr>
          <p:cNvPr id="12" name="Content Placeholder 2">
            <a:extLst>
              <a:ext uri="{FF2B5EF4-FFF2-40B4-BE49-F238E27FC236}">
                <a16:creationId xmlns:a16="http://schemas.microsoft.com/office/drawing/2014/main" id="{B0DB18B6-F2EE-4403-8611-A39E61378F34}"/>
              </a:ext>
            </a:extLst>
          </p:cNvPr>
          <p:cNvSpPr>
            <a:spLocks noGrp="1"/>
          </p:cNvSpPr>
          <p:nvPr>
            <p:ph idx="1"/>
          </p:nvPr>
        </p:nvSpPr>
        <p:spPr>
          <a:xfrm>
            <a:off x="628650" y="1825625"/>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18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D83A-9D50-C14F-92B2-2AE419CC2E63}"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402403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5D83A-9D50-C14F-92B2-2AE419CC2E63}"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5FD94-ED58-B042-8ADB-C7B05B5B4B94}" type="slidenum">
              <a:rPr lang="en-US" smtClean="0"/>
              <a:t>‹#›</a:t>
            </a:fld>
            <a:endParaRPr lang="en-US"/>
          </a:p>
        </p:txBody>
      </p:sp>
    </p:spTree>
    <p:extLst>
      <p:ext uri="{BB962C8B-B14F-4D97-AF65-F5344CB8AC3E}">
        <p14:creationId xmlns:p14="http://schemas.microsoft.com/office/powerpoint/2010/main" val="367580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D83A-9D50-C14F-92B2-2AE419CC2E63}" type="datetimeFigureOut">
              <a:rPr lang="en-US" smtClean="0"/>
              <a:t>3/22/22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5FD94-ED58-B042-8ADB-C7B05B5B4B94}" type="slidenum">
              <a:rPr lang="en-US" smtClean="0"/>
              <a:t>‹#›</a:t>
            </a:fld>
            <a:endParaRPr lang="en-US"/>
          </a:p>
        </p:txBody>
      </p:sp>
    </p:spTree>
    <p:extLst>
      <p:ext uri="{BB962C8B-B14F-4D97-AF65-F5344CB8AC3E}">
        <p14:creationId xmlns:p14="http://schemas.microsoft.com/office/powerpoint/2010/main" val="3520807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18412108/#affiliation-1" TargetMode="External"/><Relationship Id="rId2" Type="http://schemas.openxmlformats.org/officeDocument/2006/relationships/hyperlink" Target="https://pubmed.ncbi.nlm.nih.gov/?term=Smoller+JW&amp;cauthor_id=18412108" TargetMode="External"/><Relationship Id="rId1" Type="http://schemas.openxmlformats.org/officeDocument/2006/relationships/slideLayout" Target="../slideLayouts/slideLayout2.xml"/><Relationship Id="rId6" Type="http://schemas.openxmlformats.org/officeDocument/2006/relationships/hyperlink" Target="https://doi.org/10.1002/ajmg.c.30174" TargetMode="External"/><Relationship Id="rId5" Type="http://schemas.openxmlformats.org/officeDocument/2006/relationships/hyperlink" Target="https://pubmed.ncbi.nlm.nih.gov/?term=Covino+J&amp;cauthor_id=18412108" TargetMode="External"/><Relationship Id="rId4" Type="http://schemas.openxmlformats.org/officeDocument/2006/relationships/hyperlink" Target="https://pubmed.ncbi.nlm.nih.gov/?term=Gardner-Schuster+E&amp;cauthor_id=1841210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hsinform.scot/illnesses-and-conditions/mental-health/anxiety-disorders-in-childr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tif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63A0-C75C-9042-A3E0-2A18DEB2544E}"/>
              </a:ext>
            </a:extLst>
          </p:cNvPr>
          <p:cNvSpPr>
            <a:spLocks noGrp="1"/>
          </p:cNvSpPr>
          <p:nvPr>
            <p:ph type="ctrTitle"/>
          </p:nvPr>
        </p:nvSpPr>
        <p:spPr>
          <a:xfrm>
            <a:off x="264855" y="672662"/>
            <a:ext cx="5040497" cy="1860331"/>
          </a:xfrm>
        </p:spPr>
        <p:txBody>
          <a:bodyPr anchor="ctr">
            <a:normAutofit fontScale="90000"/>
          </a:bodyPr>
          <a:lstStyle/>
          <a:p>
            <a:br>
              <a:rPr lang="en-US" sz="4400" dirty="0">
                <a:solidFill>
                  <a:schemeClr val="accent1">
                    <a:lumMod val="75000"/>
                  </a:schemeClr>
                </a:solidFill>
              </a:rPr>
            </a:br>
            <a:r>
              <a:rPr lang="en-US" sz="3600" dirty="0"/>
              <a:t>Autism &amp; Anxiety: Part 2</a:t>
            </a:r>
            <a:br>
              <a:rPr lang="en-US" sz="3600" dirty="0"/>
            </a:br>
            <a:r>
              <a:rPr lang="en-US" sz="2700" i="1" dirty="0"/>
              <a:t>When Anxiety Becomes a Disorder</a:t>
            </a:r>
            <a:br>
              <a:rPr lang="en-US" sz="3600" dirty="0"/>
            </a:br>
            <a:endParaRPr lang="en-US" sz="4800" dirty="0">
              <a:solidFill>
                <a:schemeClr val="accent1">
                  <a:lumMod val="75000"/>
                </a:schemeClr>
              </a:solidFill>
            </a:endParaRPr>
          </a:p>
        </p:txBody>
      </p:sp>
      <p:sp>
        <p:nvSpPr>
          <p:cNvPr id="3" name="Subtitle 2">
            <a:extLst>
              <a:ext uri="{FF2B5EF4-FFF2-40B4-BE49-F238E27FC236}">
                <a16:creationId xmlns:a16="http://schemas.microsoft.com/office/drawing/2014/main" id="{EEEBA36B-FD79-4642-899F-18FC7598A4E5}"/>
              </a:ext>
            </a:extLst>
          </p:cNvPr>
          <p:cNvSpPr>
            <a:spLocks noGrp="1"/>
          </p:cNvSpPr>
          <p:nvPr>
            <p:ph type="subTitle" idx="1"/>
          </p:nvPr>
        </p:nvSpPr>
        <p:spPr>
          <a:xfrm>
            <a:off x="-512294" y="2532993"/>
            <a:ext cx="6629400" cy="1655762"/>
          </a:xfrm>
        </p:spPr>
        <p:txBody>
          <a:bodyPr/>
          <a:lstStyle/>
          <a:p>
            <a:r>
              <a:rPr lang="en-US" dirty="0">
                <a:solidFill>
                  <a:schemeClr val="accent1">
                    <a:lumMod val="75000"/>
                  </a:schemeClr>
                </a:solidFill>
              </a:rPr>
              <a:t>Richard Solomon, MD</a:t>
            </a:r>
          </a:p>
          <a:p>
            <a:r>
              <a:rPr lang="en-US" dirty="0">
                <a:solidFill>
                  <a:schemeClr val="accent1">
                    <a:lumMod val="75000"/>
                  </a:schemeClr>
                </a:solidFill>
              </a:rPr>
              <a:t>Medical Director and Founder</a:t>
            </a:r>
          </a:p>
          <a:p>
            <a:r>
              <a:rPr lang="en-US" dirty="0">
                <a:solidFill>
                  <a:schemeClr val="accent1">
                    <a:lumMod val="75000"/>
                  </a:schemeClr>
                </a:solidFill>
              </a:rPr>
              <a:t>The PLAY Project</a:t>
            </a:r>
          </a:p>
        </p:txBody>
      </p:sp>
      <p:sp>
        <p:nvSpPr>
          <p:cNvPr id="6" name="TextBox 5">
            <a:extLst>
              <a:ext uri="{FF2B5EF4-FFF2-40B4-BE49-F238E27FC236}">
                <a16:creationId xmlns:a16="http://schemas.microsoft.com/office/drawing/2014/main" id="{B4A669FC-9A91-4731-ABF7-CA20EFBA48A6}"/>
              </a:ext>
            </a:extLst>
          </p:cNvPr>
          <p:cNvSpPr txBox="1"/>
          <p:nvPr/>
        </p:nvSpPr>
        <p:spPr>
          <a:xfrm>
            <a:off x="1219426" y="3788645"/>
            <a:ext cx="3131353" cy="400110"/>
          </a:xfrm>
          <a:prstGeom prst="rect">
            <a:avLst/>
          </a:prstGeom>
          <a:noFill/>
        </p:spPr>
        <p:txBody>
          <a:bodyPr wrap="square" rtlCol="0">
            <a:spAutoFit/>
          </a:bodyPr>
          <a:lstStyle/>
          <a:p>
            <a:pPr algn="ctr"/>
            <a:r>
              <a:rPr lang="en-US" sz="2000" dirty="0">
                <a:solidFill>
                  <a:schemeClr val="accent1">
                    <a:lumMod val="75000"/>
                  </a:schemeClr>
                </a:solidFill>
              </a:rPr>
              <a:t>March 23, 2022</a:t>
            </a:r>
          </a:p>
        </p:txBody>
      </p:sp>
      <p:pic>
        <p:nvPicPr>
          <p:cNvPr id="8" name="Picture 7">
            <a:extLst>
              <a:ext uri="{FF2B5EF4-FFF2-40B4-BE49-F238E27FC236}">
                <a16:creationId xmlns:a16="http://schemas.microsoft.com/office/drawing/2014/main" id="{F0A34106-5CFB-A046-9FD2-5D256340EC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90" y="112542"/>
            <a:ext cx="899853" cy="8617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64651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61A1-F8BD-C940-A01D-E59DE22141E5}"/>
              </a:ext>
            </a:extLst>
          </p:cNvPr>
          <p:cNvSpPr>
            <a:spLocks noGrp="1"/>
          </p:cNvSpPr>
          <p:nvPr>
            <p:ph type="title"/>
          </p:nvPr>
        </p:nvSpPr>
        <p:spPr>
          <a:xfrm>
            <a:off x="998469" y="386390"/>
            <a:ext cx="7664745" cy="903288"/>
          </a:xfrm>
        </p:spPr>
        <p:txBody>
          <a:bodyPr/>
          <a:lstStyle/>
          <a:p>
            <a:r>
              <a:rPr lang="en-US" dirty="0"/>
              <a:t>The Importance of Imagination</a:t>
            </a:r>
          </a:p>
        </p:txBody>
      </p:sp>
      <p:sp>
        <p:nvSpPr>
          <p:cNvPr id="3" name="Content Placeholder 2">
            <a:extLst>
              <a:ext uri="{FF2B5EF4-FFF2-40B4-BE49-F238E27FC236}">
                <a16:creationId xmlns:a16="http://schemas.microsoft.com/office/drawing/2014/main" id="{2DBCC44E-E0C8-094B-8D3D-42D73AD39AAA}"/>
              </a:ext>
            </a:extLst>
          </p:cNvPr>
          <p:cNvSpPr>
            <a:spLocks noGrp="1"/>
          </p:cNvSpPr>
          <p:nvPr>
            <p:ph idx="1"/>
          </p:nvPr>
        </p:nvSpPr>
        <p:spPr/>
        <p:txBody>
          <a:bodyPr/>
          <a:lstStyle/>
          <a:p>
            <a:r>
              <a:rPr lang="en-US" dirty="0"/>
              <a:t>Promoting imagination and pretend play is the child’s highest form of emotional thinking</a:t>
            </a:r>
          </a:p>
          <a:p>
            <a:pPr lvl="1"/>
            <a:r>
              <a:rPr lang="en-US" sz="2800" dirty="0"/>
              <a:t>FDL’s 5 and above</a:t>
            </a:r>
          </a:p>
          <a:p>
            <a:r>
              <a:rPr lang="en-US" sz="3200" dirty="0"/>
              <a:t>Pretend leads to problem solving</a:t>
            </a:r>
          </a:p>
          <a:p>
            <a:r>
              <a:rPr lang="en-US" sz="3200" dirty="0"/>
              <a:t>Sense of humor</a:t>
            </a:r>
          </a:p>
          <a:p>
            <a:r>
              <a:rPr lang="en-US" sz="3200" dirty="0"/>
              <a:t>Perspective taking</a:t>
            </a:r>
          </a:p>
          <a:p>
            <a:r>
              <a:rPr lang="en-US" sz="3200" dirty="0"/>
              <a:t>Emotional intelligence</a:t>
            </a:r>
          </a:p>
          <a:p>
            <a:r>
              <a:rPr lang="en-US" sz="3200" dirty="0"/>
              <a:t>Social skills</a:t>
            </a:r>
          </a:p>
        </p:txBody>
      </p:sp>
    </p:spTree>
    <p:extLst>
      <p:ext uri="{BB962C8B-B14F-4D97-AF65-F5344CB8AC3E}">
        <p14:creationId xmlns:p14="http://schemas.microsoft.com/office/powerpoint/2010/main" val="1835909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ACB0-0770-A44D-95D7-F88A2049DC8B}"/>
              </a:ext>
            </a:extLst>
          </p:cNvPr>
          <p:cNvSpPr>
            <a:spLocks noGrp="1"/>
          </p:cNvSpPr>
          <p:nvPr>
            <p:ph type="title"/>
          </p:nvPr>
        </p:nvSpPr>
        <p:spPr/>
        <p:txBody>
          <a:bodyPr>
            <a:normAutofit fontScale="90000"/>
          </a:bodyPr>
          <a:lstStyle/>
          <a:p>
            <a:br>
              <a:rPr lang="en-US" sz="1400" dirty="0"/>
            </a:br>
            <a:br>
              <a:rPr lang="en-US" sz="1400" dirty="0"/>
            </a:br>
            <a:endParaRPr lang="en-US" sz="4000" dirty="0"/>
          </a:p>
        </p:txBody>
      </p:sp>
      <p:pic>
        <p:nvPicPr>
          <p:cNvPr id="4" name="Picture 3">
            <a:extLst>
              <a:ext uri="{FF2B5EF4-FFF2-40B4-BE49-F238E27FC236}">
                <a16:creationId xmlns:a16="http://schemas.microsoft.com/office/drawing/2014/main" id="{935C22B1-F597-044B-8433-DFC12D8CCE15}"/>
              </a:ext>
            </a:extLst>
          </p:cNvPr>
          <p:cNvPicPr>
            <a:picLocks noChangeAspect="1"/>
          </p:cNvPicPr>
          <p:nvPr/>
        </p:nvPicPr>
        <p:blipFill>
          <a:blip r:embed="rId2"/>
          <a:stretch>
            <a:fillRect/>
          </a:stretch>
        </p:blipFill>
        <p:spPr>
          <a:xfrm>
            <a:off x="1122589" y="2006693"/>
            <a:ext cx="2930979" cy="3789337"/>
          </a:xfrm>
          <a:prstGeom prst="rect">
            <a:avLst/>
          </a:prstGeom>
        </p:spPr>
      </p:pic>
      <p:pic>
        <p:nvPicPr>
          <p:cNvPr id="5" name="Picture 4">
            <a:extLst>
              <a:ext uri="{FF2B5EF4-FFF2-40B4-BE49-F238E27FC236}">
                <a16:creationId xmlns:a16="http://schemas.microsoft.com/office/drawing/2014/main" id="{6A581F6B-D5EA-7A41-9F0D-C3743D672F01}"/>
              </a:ext>
            </a:extLst>
          </p:cNvPr>
          <p:cNvPicPr>
            <a:picLocks noChangeAspect="1"/>
          </p:cNvPicPr>
          <p:nvPr/>
        </p:nvPicPr>
        <p:blipFill>
          <a:blip r:embed="rId3"/>
          <a:stretch>
            <a:fillRect/>
          </a:stretch>
        </p:blipFill>
        <p:spPr>
          <a:xfrm>
            <a:off x="4572000" y="2094664"/>
            <a:ext cx="3859893" cy="3859893"/>
          </a:xfrm>
          <a:prstGeom prst="rect">
            <a:avLst/>
          </a:prstGeom>
        </p:spPr>
      </p:pic>
      <p:sp>
        <p:nvSpPr>
          <p:cNvPr id="6" name="TextBox 5">
            <a:extLst>
              <a:ext uri="{FF2B5EF4-FFF2-40B4-BE49-F238E27FC236}">
                <a16:creationId xmlns:a16="http://schemas.microsoft.com/office/drawing/2014/main" id="{E90D5D14-0426-274B-9162-1D27FD48037B}"/>
              </a:ext>
            </a:extLst>
          </p:cNvPr>
          <p:cNvSpPr txBox="1"/>
          <p:nvPr/>
        </p:nvSpPr>
        <p:spPr>
          <a:xfrm>
            <a:off x="1681419" y="5993029"/>
            <a:ext cx="1813317" cy="369332"/>
          </a:xfrm>
          <a:prstGeom prst="rect">
            <a:avLst/>
          </a:prstGeom>
          <a:noFill/>
        </p:spPr>
        <p:txBody>
          <a:bodyPr wrap="none" rtlCol="0">
            <a:spAutoFit/>
          </a:bodyPr>
          <a:lstStyle/>
          <a:p>
            <a:r>
              <a:rPr lang="en-US" dirty="0"/>
              <a:t>Bobby McFerrin</a:t>
            </a:r>
          </a:p>
        </p:txBody>
      </p:sp>
      <p:sp>
        <p:nvSpPr>
          <p:cNvPr id="3" name="TextBox 2">
            <a:extLst>
              <a:ext uri="{FF2B5EF4-FFF2-40B4-BE49-F238E27FC236}">
                <a16:creationId xmlns:a16="http://schemas.microsoft.com/office/drawing/2014/main" id="{E8AB6B92-3A2A-B348-BB7D-3478FD090A1A}"/>
              </a:ext>
            </a:extLst>
          </p:cNvPr>
          <p:cNvSpPr txBox="1"/>
          <p:nvPr/>
        </p:nvSpPr>
        <p:spPr>
          <a:xfrm>
            <a:off x="3720341" y="386581"/>
            <a:ext cx="2467342" cy="646331"/>
          </a:xfrm>
          <a:prstGeom prst="rect">
            <a:avLst/>
          </a:prstGeom>
          <a:noFill/>
        </p:spPr>
        <p:txBody>
          <a:bodyPr wrap="none" rtlCol="0">
            <a:spAutoFit/>
          </a:bodyPr>
          <a:lstStyle/>
          <a:p>
            <a:r>
              <a:rPr lang="en-US" sz="3600" dirty="0">
                <a:solidFill>
                  <a:schemeClr val="bg1"/>
                </a:solidFill>
              </a:rPr>
              <a:t>Conclusion</a:t>
            </a:r>
          </a:p>
        </p:txBody>
      </p:sp>
    </p:spTree>
    <p:extLst>
      <p:ext uri="{BB962C8B-B14F-4D97-AF65-F5344CB8AC3E}">
        <p14:creationId xmlns:p14="http://schemas.microsoft.com/office/powerpoint/2010/main" val="14802648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F1CA-7D7E-4ABB-9AA9-6521614FC5AB}"/>
              </a:ext>
            </a:extLst>
          </p:cNvPr>
          <p:cNvSpPr>
            <a:spLocks noGrp="1"/>
          </p:cNvSpPr>
          <p:nvPr>
            <p:ph type="title"/>
          </p:nvPr>
        </p:nvSpPr>
        <p:spPr/>
        <p:txBody>
          <a:bodyPr>
            <a:normAutofit fontScale="90000"/>
          </a:bodyPr>
          <a:lstStyle/>
          <a:p>
            <a:br>
              <a:rPr lang="en-US" sz="2400" dirty="0"/>
            </a:br>
            <a:r>
              <a:rPr lang="en-US" dirty="0"/>
              <a:t>Thank you</a:t>
            </a:r>
          </a:p>
        </p:txBody>
      </p:sp>
      <p:sp>
        <p:nvSpPr>
          <p:cNvPr id="3" name="Content Placeholder 2">
            <a:extLst>
              <a:ext uri="{FF2B5EF4-FFF2-40B4-BE49-F238E27FC236}">
                <a16:creationId xmlns:a16="http://schemas.microsoft.com/office/drawing/2014/main" id="{981DBFF4-8CEF-4C98-B69B-E280F897FDB9}"/>
              </a:ext>
            </a:extLst>
          </p:cNvPr>
          <p:cNvSpPr>
            <a:spLocks noGrp="1"/>
          </p:cNvSpPr>
          <p:nvPr>
            <p:ph idx="1"/>
          </p:nvPr>
        </p:nvSpPr>
        <p:spPr/>
        <p:txBody>
          <a:bodyPr/>
          <a:lstStyle/>
          <a:p>
            <a:r>
              <a:rPr lang="en-US" dirty="0"/>
              <a:t>Thank you for attending!</a:t>
            </a:r>
          </a:p>
          <a:p>
            <a:r>
              <a:rPr lang="en-US" dirty="0"/>
              <a:t>We’ll send out a link to the recording of this webinar, and post it within the PPC portal on our website</a:t>
            </a:r>
          </a:p>
          <a:p>
            <a:endParaRPr lang="en-US" dirty="0"/>
          </a:p>
        </p:txBody>
      </p:sp>
      <p:pic>
        <p:nvPicPr>
          <p:cNvPr id="7" name="Picture 6">
            <a:extLst>
              <a:ext uri="{FF2B5EF4-FFF2-40B4-BE49-F238E27FC236}">
                <a16:creationId xmlns:a16="http://schemas.microsoft.com/office/drawing/2014/main" id="{12FED859-6450-42AB-8B26-C84A853F4B20}"/>
              </a:ext>
            </a:extLst>
          </p:cNvPr>
          <p:cNvPicPr>
            <a:picLocks noChangeAspect="1"/>
          </p:cNvPicPr>
          <p:nvPr/>
        </p:nvPicPr>
        <p:blipFill>
          <a:blip r:embed="rId2"/>
          <a:stretch>
            <a:fillRect/>
          </a:stretch>
        </p:blipFill>
        <p:spPr>
          <a:xfrm>
            <a:off x="5650174" y="3429000"/>
            <a:ext cx="2108578" cy="2108578"/>
          </a:xfrm>
          <a:prstGeom prst="rect">
            <a:avLst/>
          </a:prstGeom>
        </p:spPr>
      </p:pic>
      <p:sp>
        <p:nvSpPr>
          <p:cNvPr id="10" name="Rectangle: Rounded Corners 9">
            <a:extLst>
              <a:ext uri="{FF2B5EF4-FFF2-40B4-BE49-F238E27FC236}">
                <a16:creationId xmlns:a16="http://schemas.microsoft.com/office/drawing/2014/main" id="{B89CDAD8-2A5F-4725-B856-4A59786F244F}"/>
              </a:ext>
            </a:extLst>
          </p:cNvPr>
          <p:cNvSpPr/>
          <p:nvPr/>
        </p:nvSpPr>
        <p:spPr>
          <a:xfrm>
            <a:off x="338722" y="5659732"/>
            <a:ext cx="8521148" cy="1007165"/>
          </a:xfrm>
          <a:prstGeom prst="roundRect">
            <a:avLst/>
          </a:prstGeom>
          <a:solidFill>
            <a:srgbClr val="0070C0"/>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Mark your calendars! Next Licensed PLAY Project Webinar is:</a:t>
            </a:r>
          </a:p>
          <a:p>
            <a:pPr algn="ctr"/>
            <a:r>
              <a:rPr lang="en-US" sz="2200" dirty="0"/>
              <a:t>February 16</a:t>
            </a:r>
            <a:r>
              <a:rPr lang="en-US" sz="2200" baseline="30000" dirty="0"/>
              <a:t>th</a:t>
            </a:r>
            <a:r>
              <a:rPr lang="en-US" sz="2200" dirty="0"/>
              <a:t>, 2022 @ 12pm ET</a:t>
            </a:r>
          </a:p>
        </p:txBody>
      </p:sp>
    </p:spTree>
    <p:extLst>
      <p:ext uri="{BB962C8B-B14F-4D97-AF65-F5344CB8AC3E}">
        <p14:creationId xmlns:p14="http://schemas.microsoft.com/office/powerpoint/2010/main" val="210280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9E77-1A03-428C-8A17-F21F197F33EB}"/>
              </a:ext>
            </a:extLst>
          </p:cNvPr>
          <p:cNvSpPr>
            <a:spLocks noGrp="1"/>
          </p:cNvSpPr>
          <p:nvPr>
            <p:ph type="title"/>
          </p:nvPr>
        </p:nvSpPr>
        <p:spPr/>
        <p:txBody>
          <a:bodyPr>
            <a:normAutofit/>
          </a:bodyPr>
          <a:lstStyle/>
          <a:p>
            <a:br>
              <a:rPr lang="en-US" sz="1200" dirty="0"/>
            </a:br>
            <a:br>
              <a:rPr lang="en-US" sz="1050" dirty="0"/>
            </a:br>
            <a:r>
              <a:rPr lang="en-US" sz="3200" dirty="0"/>
              <a:t>Other Resilience Factors</a:t>
            </a:r>
          </a:p>
        </p:txBody>
      </p:sp>
      <p:sp>
        <p:nvSpPr>
          <p:cNvPr id="3" name="Content Placeholder 2">
            <a:extLst>
              <a:ext uri="{FF2B5EF4-FFF2-40B4-BE49-F238E27FC236}">
                <a16:creationId xmlns:a16="http://schemas.microsoft.com/office/drawing/2014/main" id="{ECC063FF-75B5-4EA2-B1D6-36452D24A501}"/>
              </a:ext>
            </a:extLst>
          </p:cNvPr>
          <p:cNvSpPr>
            <a:spLocks noGrp="1"/>
          </p:cNvSpPr>
          <p:nvPr>
            <p:ph idx="1"/>
          </p:nvPr>
        </p:nvSpPr>
        <p:spPr>
          <a:xfrm>
            <a:off x="1364973" y="1497329"/>
            <a:ext cx="7441401" cy="4903159"/>
          </a:xfrm>
        </p:spPr>
        <p:txBody>
          <a:bodyPr>
            <a:normAutofit fontScale="25000" lnSpcReduction="20000"/>
          </a:bodyPr>
          <a:lstStyle/>
          <a:p>
            <a:pPr marL="91440">
              <a:lnSpc>
                <a:spcPct val="120000"/>
              </a:lnSpc>
              <a:spcBef>
                <a:spcPts val="1200"/>
              </a:spcBef>
            </a:pPr>
            <a:r>
              <a:rPr lang="en-US" sz="9600" dirty="0"/>
              <a:t>Positive school experience</a:t>
            </a:r>
          </a:p>
          <a:p>
            <a:pPr marL="548640" lvl="2">
              <a:spcBef>
                <a:spcPts val="1200"/>
              </a:spcBef>
            </a:pPr>
            <a:r>
              <a:rPr lang="en-US" sz="7600" dirty="0"/>
              <a:t>Good teachers, friendly peers</a:t>
            </a:r>
            <a:endParaRPr lang="en-US" sz="6800" dirty="0"/>
          </a:p>
          <a:p>
            <a:pPr marL="91440">
              <a:spcBef>
                <a:spcPts val="1200"/>
              </a:spcBef>
            </a:pPr>
            <a:r>
              <a:rPr lang="en-US" sz="9600" dirty="0"/>
              <a:t>The ‘cultural surround’</a:t>
            </a:r>
          </a:p>
          <a:p>
            <a:pPr marL="548640" lvl="2">
              <a:spcBef>
                <a:spcPts val="1200"/>
              </a:spcBef>
            </a:pPr>
            <a:r>
              <a:rPr lang="en-US" sz="7200" dirty="0"/>
              <a:t>Religion/Spirituality</a:t>
            </a:r>
          </a:p>
          <a:p>
            <a:pPr marL="91440">
              <a:spcBef>
                <a:spcPts val="1200"/>
              </a:spcBef>
            </a:pPr>
            <a:r>
              <a:rPr lang="en-US" sz="9600" dirty="0"/>
              <a:t>Avoidance of trauma</a:t>
            </a:r>
          </a:p>
          <a:p>
            <a:pPr marL="548640" lvl="2">
              <a:spcBef>
                <a:spcPts val="1200"/>
              </a:spcBef>
            </a:pPr>
            <a:r>
              <a:rPr lang="en-US" sz="7600" dirty="0"/>
              <a:t>Loss/death of a parent</a:t>
            </a:r>
          </a:p>
          <a:p>
            <a:pPr marL="548640" lvl="2">
              <a:spcBef>
                <a:spcPts val="1200"/>
              </a:spcBef>
            </a:pPr>
            <a:r>
              <a:rPr lang="en-US" sz="7600" dirty="0"/>
              <a:t>School shootings</a:t>
            </a:r>
            <a:endParaRPr lang="en-US" sz="6800" dirty="0"/>
          </a:p>
          <a:p>
            <a:pPr marL="91440">
              <a:spcBef>
                <a:spcPts val="1200"/>
              </a:spcBef>
            </a:pPr>
            <a:r>
              <a:rPr lang="en-US" sz="9600" dirty="0"/>
              <a:t>Stressful life events</a:t>
            </a:r>
          </a:p>
          <a:p>
            <a:pPr marL="548640" lvl="2">
              <a:spcBef>
                <a:spcPts val="1200"/>
              </a:spcBef>
            </a:pPr>
            <a:r>
              <a:rPr lang="en-US" sz="7600" dirty="0"/>
              <a:t>Divorce</a:t>
            </a:r>
          </a:p>
          <a:p>
            <a:pPr marL="548640" lvl="2">
              <a:spcBef>
                <a:spcPts val="1200"/>
              </a:spcBef>
            </a:pPr>
            <a:r>
              <a:rPr lang="en-US" sz="7600" dirty="0"/>
              <a:t>Poverty</a:t>
            </a:r>
          </a:p>
          <a:p>
            <a:pPr marL="548640" lvl="2">
              <a:spcBef>
                <a:spcPts val="1200"/>
              </a:spcBef>
            </a:pPr>
            <a:r>
              <a:rPr lang="en-US" sz="7600" dirty="0"/>
              <a:t>Illness</a:t>
            </a:r>
          </a:p>
          <a:p>
            <a:pPr marL="548640" lvl="2">
              <a:spcBef>
                <a:spcPts val="1200"/>
              </a:spcBef>
            </a:pPr>
            <a:r>
              <a:rPr lang="en-US" sz="7600" dirty="0"/>
              <a:t>Immigrant status</a:t>
            </a:r>
          </a:p>
          <a:p>
            <a:pPr marL="548640" lvl="2">
              <a:spcBef>
                <a:spcPts val="1200"/>
              </a:spcBef>
            </a:pPr>
            <a:r>
              <a:rPr lang="en-US" sz="7600" dirty="0"/>
              <a:t>Cultural/historical events—colonialism, racism, </a:t>
            </a:r>
          </a:p>
          <a:p>
            <a:endParaRPr lang="en-US" dirty="0"/>
          </a:p>
        </p:txBody>
      </p:sp>
      <p:sp>
        <p:nvSpPr>
          <p:cNvPr id="4" name="TextBox 3">
            <a:extLst>
              <a:ext uri="{FF2B5EF4-FFF2-40B4-BE49-F238E27FC236}">
                <a16:creationId xmlns:a16="http://schemas.microsoft.com/office/drawing/2014/main" id="{13FAF9A3-7D73-8941-A9B3-26ACBF68A066}"/>
              </a:ext>
            </a:extLst>
          </p:cNvPr>
          <p:cNvSpPr txBox="1"/>
          <p:nvPr/>
        </p:nvSpPr>
        <p:spPr>
          <a:xfrm>
            <a:off x="4799082" y="6400489"/>
            <a:ext cx="4021807" cy="338554"/>
          </a:xfrm>
          <a:prstGeom prst="rect">
            <a:avLst/>
          </a:prstGeom>
          <a:noFill/>
          <a:ln>
            <a:solidFill>
              <a:schemeClr val="accent1">
                <a:lumMod val="75000"/>
              </a:schemeClr>
            </a:solidFill>
          </a:ln>
        </p:spPr>
        <p:txBody>
          <a:bodyPr wrap="none" rtlCol="0">
            <a:spAutoFit/>
          </a:bodyPr>
          <a:lstStyle/>
          <a:p>
            <a:r>
              <a:rPr lang="en-US" sz="1200" dirty="0"/>
              <a:t>https://</a:t>
            </a:r>
            <a:r>
              <a:rPr lang="en-US" sz="1200" dirty="0" err="1"/>
              <a:t>www.ncbi.nlm.nih.gov</a:t>
            </a:r>
            <a:r>
              <a:rPr lang="en-US" sz="1200" dirty="0"/>
              <a:t>/</a:t>
            </a:r>
            <a:r>
              <a:rPr lang="en-US" sz="1200" dirty="0" err="1"/>
              <a:t>pmc</a:t>
            </a:r>
            <a:r>
              <a:rPr lang="en-US" sz="1200" dirty="0"/>
              <a:t>/articles/PMC2956753</a:t>
            </a:r>
            <a:r>
              <a:rPr lang="en-US" sz="1600" dirty="0"/>
              <a:t>/</a:t>
            </a:r>
          </a:p>
        </p:txBody>
      </p:sp>
    </p:spTree>
    <p:extLst>
      <p:ext uri="{BB962C8B-B14F-4D97-AF65-F5344CB8AC3E}">
        <p14:creationId xmlns:p14="http://schemas.microsoft.com/office/powerpoint/2010/main" val="112957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a:xfrm>
            <a:off x="919674" y="326232"/>
            <a:ext cx="7664745" cy="903288"/>
          </a:xfrm>
        </p:spPr>
        <p:txBody>
          <a:bodyPr>
            <a:normAutofit/>
          </a:bodyPr>
          <a:lstStyle/>
          <a:p>
            <a:br>
              <a:rPr lang="en-US" sz="1600" dirty="0"/>
            </a:br>
            <a:r>
              <a:rPr lang="en-US" sz="1600" dirty="0"/>
              <a:t>           </a:t>
            </a:r>
            <a:r>
              <a:rPr lang="en-US" sz="4000" dirty="0"/>
              <a:t>Seven Sources of Anxiety</a:t>
            </a:r>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extLst>
              <p:ext uri="{D42A27DB-BD31-4B8C-83A1-F6EECF244321}">
                <p14:modId xmlns:p14="http://schemas.microsoft.com/office/powerpoint/2010/main" val="1482745770"/>
              </p:ext>
            </p:extLst>
          </p:nvPr>
        </p:nvGraphicFramePr>
        <p:xfrm>
          <a:off x="348345" y="2114548"/>
          <a:ext cx="8511186" cy="40624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91B6EFC-58D1-9147-B752-BFDD85FED1CE}"/>
              </a:ext>
            </a:extLst>
          </p:cNvPr>
          <p:cNvSpPr txBox="1"/>
          <p:nvPr/>
        </p:nvSpPr>
        <p:spPr>
          <a:xfrm>
            <a:off x="1486172" y="2778996"/>
            <a:ext cx="1736373" cy="369332"/>
          </a:xfrm>
          <a:prstGeom prst="rect">
            <a:avLst/>
          </a:prstGeom>
          <a:noFill/>
        </p:spPr>
        <p:txBody>
          <a:bodyPr wrap="none" rtlCol="0">
            <a:spAutoFit/>
          </a:bodyPr>
          <a:lstStyle/>
          <a:p>
            <a:r>
              <a:rPr lang="en-US" i="1" dirty="0"/>
              <a:t>More biological</a:t>
            </a:r>
          </a:p>
        </p:txBody>
      </p:sp>
      <p:sp>
        <p:nvSpPr>
          <p:cNvPr id="5" name="TextBox 4">
            <a:extLst>
              <a:ext uri="{FF2B5EF4-FFF2-40B4-BE49-F238E27FC236}">
                <a16:creationId xmlns:a16="http://schemas.microsoft.com/office/drawing/2014/main" id="{2401D3A0-E6B0-C241-ACAE-CF20B77F5914}"/>
              </a:ext>
            </a:extLst>
          </p:cNvPr>
          <p:cNvSpPr txBox="1"/>
          <p:nvPr/>
        </p:nvSpPr>
        <p:spPr>
          <a:xfrm>
            <a:off x="5816441" y="2789673"/>
            <a:ext cx="1800493" cy="369332"/>
          </a:xfrm>
          <a:prstGeom prst="rect">
            <a:avLst/>
          </a:prstGeom>
          <a:noFill/>
        </p:spPr>
        <p:txBody>
          <a:bodyPr wrap="none" rtlCol="0">
            <a:spAutoFit/>
          </a:bodyPr>
          <a:lstStyle/>
          <a:p>
            <a:r>
              <a:rPr lang="en-US" i="1" dirty="0"/>
              <a:t>More existential</a:t>
            </a:r>
          </a:p>
        </p:txBody>
      </p:sp>
    </p:spTree>
    <p:extLst>
      <p:ext uri="{BB962C8B-B14F-4D97-AF65-F5344CB8AC3E}">
        <p14:creationId xmlns:p14="http://schemas.microsoft.com/office/powerpoint/2010/main" val="359163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4983-10DF-1740-90B2-1E540DD08B4E}"/>
              </a:ext>
            </a:extLst>
          </p:cNvPr>
          <p:cNvSpPr>
            <a:spLocks noGrp="1"/>
          </p:cNvSpPr>
          <p:nvPr>
            <p:ph type="title"/>
          </p:nvPr>
        </p:nvSpPr>
        <p:spPr>
          <a:xfrm>
            <a:off x="1278629" y="330068"/>
            <a:ext cx="7664745" cy="903288"/>
          </a:xfrm>
        </p:spPr>
        <p:txBody>
          <a:bodyPr>
            <a:normAutofit/>
          </a:bodyPr>
          <a:lstStyle/>
          <a:p>
            <a:r>
              <a:rPr lang="en-US" sz="3600" dirty="0"/>
              <a:t>From Resilience to Anxiety</a:t>
            </a:r>
          </a:p>
        </p:txBody>
      </p:sp>
      <p:pic>
        <p:nvPicPr>
          <p:cNvPr id="4" name="Picture 3">
            <a:extLst>
              <a:ext uri="{FF2B5EF4-FFF2-40B4-BE49-F238E27FC236}">
                <a16:creationId xmlns:a16="http://schemas.microsoft.com/office/drawing/2014/main" id="{3ACC7067-1D26-6840-9AE6-CAA8539CD3CD}"/>
              </a:ext>
            </a:extLst>
          </p:cNvPr>
          <p:cNvPicPr>
            <a:picLocks noChangeAspect="1"/>
          </p:cNvPicPr>
          <p:nvPr/>
        </p:nvPicPr>
        <p:blipFill>
          <a:blip r:embed="rId2"/>
          <a:stretch>
            <a:fillRect/>
          </a:stretch>
        </p:blipFill>
        <p:spPr>
          <a:xfrm rot="20511807">
            <a:off x="2246852" y="2478809"/>
            <a:ext cx="4650296" cy="2395607"/>
          </a:xfrm>
          <a:prstGeom prst="rect">
            <a:avLst/>
          </a:prstGeom>
        </p:spPr>
      </p:pic>
      <p:sp>
        <p:nvSpPr>
          <p:cNvPr id="5" name="TextBox 4">
            <a:extLst>
              <a:ext uri="{FF2B5EF4-FFF2-40B4-BE49-F238E27FC236}">
                <a16:creationId xmlns:a16="http://schemas.microsoft.com/office/drawing/2014/main" id="{583D0F82-EB02-DB43-9C73-A25808F43B7D}"/>
              </a:ext>
            </a:extLst>
          </p:cNvPr>
          <p:cNvSpPr txBox="1"/>
          <p:nvPr/>
        </p:nvSpPr>
        <p:spPr>
          <a:xfrm>
            <a:off x="5389602" y="3598967"/>
            <a:ext cx="1285461" cy="369332"/>
          </a:xfrm>
          <a:prstGeom prst="rect">
            <a:avLst/>
          </a:prstGeom>
          <a:solidFill>
            <a:schemeClr val="accent5">
              <a:lumMod val="75000"/>
            </a:schemeClr>
          </a:solidFill>
          <a:ln w="38100">
            <a:solidFill>
              <a:schemeClr val="tx1"/>
            </a:solidFill>
          </a:ln>
        </p:spPr>
        <p:txBody>
          <a:bodyPr wrap="square" rtlCol="0">
            <a:spAutoFit/>
          </a:bodyPr>
          <a:lstStyle/>
          <a:p>
            <a:pPr algn="ctr"/>
            <a:r>
              <a:rPr lang="en-US" b="1" dirty="0">
                <a:solidFill>
                  <a:schemeClr val="accent1">
                    <a:lumMod val="40000"/>
                    <a:lumOff val="60000"/>
                  </a:schemeClr>
                </a:solidFill>
              </a:rPr>
              <a:t>Anxiety</a:t>
            </a:r>
          </a:p>
        </p:txBody>
      </p:sp>
      <p:sp>
        <p:nvSpPr>
          <p:cNvPr id="6" name="TextBox 5">
            <a:extLst>
              <a:ext uri="{FF2B5EF4-FFF2-40B4-BE49-F238E27FC236}">
                <a16:creationId xmlns:a16="http://schemas.microsoft.com/office/drawing/2014/main" id="{29FBF534-8F08-1842-8FD8-334BAD399351}"/>
              </a:ext>
            </a:extLst>
          </p:cNvPr>
          <p:cNvSpPr txBox="1"/>
          <p:nvPr/>
        </p:nvSpPr>
        <p:spPr>
          <a:xfrm>
            <a:off x="1880315" y="3458104"/>
            <a:ext cx="1326004" cy="369332"/>
          </a:xfrm>
          <a:prstGeom prst="rect">
            <a:avLst/>
          </a:prstGeom>
          <a:solidFill>
            <a:schemeClr val="accent5">
              <a:lumMod val="75000"/>
            </a:schemeClr>
          </a:solidFill>
          <a:ln w="38100">
            <a:solidFill>
              <a:schemeClr val="tx1"/>
            </a:solidFill>
          </a:ln>
        </p:spPr>
        <p:txBody>
          <a:bodyPr wrap="none" rtlCol="0">
            <a:spAutoFit/>
          </a:bodyPr>
          <a:lstStyle/>
          <a:p>
            <a:r>
              <a:rPr lang="en-US" b="1" dirty="0">
                <a:solidFill>
                  <a:schemeClr val="accent1">
                    <a:lumMod val="40000"/>
                    <a:lumOff val="60000"/>
                  </a:schemeClr>
                </a:solidFill>
              </a:rPr>
              <a:t>Resilience</a:t>
            </a:r>
          </a:p>
        </p:txBody>
      </p:sp>
      <p:sp>
        <p:nvSpPr>
          <p:cNvPr id="3" name="TextBox 2">
            <a:extLst>
              <a:ext uri="{FF2B5EF4-FFF2-40B4-BE49-F238E27FC236}">
                <a16:creationId xmlns:a16="http://schemas.microsoft.com/office/drawing/2014/main" id="{53C26A9A-AE43-CF4A-81A6-DB9465EB43A6}"/>
              </a:ext>
            </a:extLst>
          </p:cNvPr>
          <p:cNvSpPr txBox="1"/>
          <p:nvPr/>
        </p:nvSpPr>
        <p:spPr>
          <a:xfrm>
            <a:off x="3614460" y="3458104"/>
            <a:ext cx="1287532" cy="369332"/>
          </a:xfrm>
          <a:prstGeom prst="rect">
            <a:avLst/>
          </a:prstGeom>
          <a:solidFill>
            <a:schemeClr val="accent5">
              <a:lumMod val="75000"/>
            </a:schemeClr>
          </a:solidFill>
          <a:ln w="38100">
            <a:solidFill>
              <a:schemeClr val="accent1">
                <a:lumMod val="75000"/>
              </a:schemeClr>
            </a:solidFill>
            <a:prstDash val="solid"/>
          </a:ln>
        </p:spPr>
        <p:txBody>
          <a:bodyPr wrap="none" rtlCol="0">
            <a:spAutoFit/>
          </a:bodyPr>
          <a:lstStyle/>
          <a:p>
            <a:r>
              <a:rPr lang="en-US" dirty="0">
                <a:solidFill>
                  <a:schemeClr val="accent1">
                    <a:lumMod val="20000"/>
                    <a:lumOff val="80000"/>
                  </a:schemeClr>
                </a:solidFill>
              </a:rPr>
              <a:t>Prevention</a:t>
            </a:r>
          </a:p>
        </p:txBody>
      </p:sp>
      <p:sp>
        <p:nvSpPr>
          <p:cNvPr id="7" name="Left Arrow 6">
            <a:extLst>
              <a:ext uri="{FF2B5EF4-FFF2-40B4-BE49-F238E27FC236}">
                <a16:creationId xmlns:a16="http://schemas.microsoft.com/office/drawing/2014/main" id="{3A97DDA0-85B2-A648-84E0-9B9521CA5CDF}"/>
              </a:ext>
            </a:extLst>
          </p:cNvPr>
          <p:cNvSpPr/>
          <p:nvPr/>
        </p:nvSpPr>
        <p:spPr>
          <a:xfrm flipV="1">
            <a:off x="3242506" y="3537057"/>
            <a:ext cx="343594" cy="257433"/>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3ADC39EB-9E75-404A-970C-E2E1C172E3AB}"/>
              </a:ext>
            </a:extLst>
          </p:cNvPr>
          <p:cNvSpPr/>
          <p:nvPr/>
        </p:nvSpPr>
        <p:spPr>
          <a:xfrm rot="11016838">
            <a:off x="4984651" y="3645067"/>
            <a:ext cx="343594" cy="225287"/>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59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8631-6A37-5C44-BBB1-5F0F2D9067C7}"/>
              </a:ext>
            </a:extLst>
          </p:cNvPr>
          <p:cNvSpPr>
            <a:spLocks noGrp="1"/>
          </p:cNvSpPr>
          <p:nvPr>
            <p:ph type="title"/>
          </p:nvPr>
        </p:nvSpPr>
        <p:spPr>
          <a:xfrm>
            <a:off x="989018" y="59317"/>
            <a:ext cx="7664745" cy="1037964"/>
          </a:xfrm>
          <a:ln>
            <a:noFill/>
          </a:ln>
        </p:spPr>
        <p:txBody>
          <a:bodyPr>
            <a:normAutofit fontScale="90000"/>
          </a:bodyPr>
          <a:lstStyle/>
          <a:p>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In Autism &amp; Anxiety: Part 1 </a:t>
            </a:r>
            <a:br>
              <a:rPr lang="en-US" sz="6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EDDE32-FAB6-474A-8F3F-63C318262B45}"/>
              </a:ext>
            </a:extLst>
          </p:cNvPr>
          <p:cNvSpPr>
            <a:spLocks noGrp="1"/>
          </p:cNvSpPr>
          <p:nvPr>
            <p:ph idx="1"/>
          </p:nvPr>
        </p:nvSpPr>
        <p:spPr>
          <a:xfrm>
            <a:off x="121755" y="1477286"/>
            <a:ext cx="8743950" cy="5077150"/>
          </a:xfrm>
        </p:spPr>
        <p:txBody>
          <a:bodyPr>
            <a:normAutofit lnSpcReduction="10000"/>
          </a:bodyPr>
          <a:lstStyle/>
          <a:p>
            <a:pPr>
              <a:lnSpc>
                <a:spcPct val="110000"/>
              </a:lnSpc>
            </a:pPr>
            <a:r>
              <a:rPr lang="en-US" sz="2400" b="1" i="1" dirty="0">
                <a:solidFill>
                  <a:schemeClr val="bg2">
                    <a:lumMod val="75000"/>
                  </a:schemeClr>
                </a:solidFill>
              </a:rPr>
              <a:t>I presented the case for </a:t>
            </a:r>
            <a:r>
              <a:rPr lang="en-US" sz="2400" b="1" i="1" u="sng" dirty="0">
                <a:solidFill>
                  <a:schemeClr val="bg2">
                    <a:lumMod val="75000"/>
                  </a:schemeClr>
                </a:solidFill>
              </a:rPr>
              <a:t>using</a:t>
            </a:r>
            <a:r>
              <a:rPr lang="en-US" sz="2400" b="1" i="1" dirty="0">
                <a:solidFill>
                  <a:schemeClr val="bg2">
                    <a:lumMod val="75000"/>
                  </a:schemeClr>
                </a:solidFill>
              </a:rPr>
              <a:t> anxiety and upset to promote coping, resilience, and improved development</a:t>
            </a:r>
          </a:p>
          <a:p>
            <a:pPr lvl="1">
              <a:lnSpc>
                <a:spcPct val="110000"/>
              </a:lnSpc>
            </a:pPr>
            <a:r>
              <a:rPr lang="en-US" sz="2000" dirty="0">
                <a:solidFill>
                  <a:schemeClr val="bg2">
                    <a:lumMod val="75000"/>
                  </a:schemeClr>
                </a:solidFill>
              </a:rPr>
              <a:t>Two-edged sword: The higher development, the more fears and anxieties</a:t>
            </a:r>
          </a:p>
          <a:p>
            <a:pPr lvl="1">
              <a:lnSpc>
                <a:spcPct val="110000"/>
              </a:lnSpc>
            </a:pPr>
            <a:r>
              <a:rPr lang="en-US" sz="2000" dirty="0">
                <a:solidFill>
                  <a:schemeClr val="bg2">
                    <a:lumMod val="75000"/>
                  </a:schemeClr>
                </a:solidFill>
              </a:rPr>
              <a:t>If not recognized and handled well it can not only impair developmental progress but lead to chronic anxiety</a:t>
            </a:r>
          </a:p>
          <a:p>
            <a:pPr>
              <a:lnSpc>
                <a:spcPct val="110000"/>
              </a:lnSpc>
            </a:pPr>
            <a:r>
              <a:rPr lang="en-US" sz="2400" dirty="0"/>
              <a:t>Fear, Panic, and Rage are ‘built in’ to our brains (</a:t>
            </a:r>
            <a:r>
              <a:rPr lang="en-US" sz="2400" dirty="0" err="1"/>
              <a:t>Panksepp</a:t>
            </a:r>
            <a:r>
              <a:rPr lang="en-US" sz="2400" dirty="0"/>
              <a:t>)</a:t>
            </a:r>
            <a:endParaRPr lang="en-US" sz="2400" dirty="0">
              <a:highlight>
                <a:srgbClr val="FFFF00"/>
              </a:highlight>
            </a:endParaRPr>
          </a:p>
          <a:p>
            <a:pPr>
              <a:lnSpc>
                <a:spcPct val="110000"/>
              </a:lnSpc>
            </a:pPr>
            <a:r>
              <a:rPr lang="en-US" sz="2400" dirty="0"/>
              <a:t>‘He comes by it honestly’: The Genetics of Anxiety</a:t>
            </a:r>
          </a:p>
          <a:p>
            <a:pPr>
              <a:lnSpc>
                <a:spcPct val="110000"/>
              </a:lnSpc>
            </a:pPr>
            <a:r>
              <a:rPr lang="en-US" sz="2400" dirty="0">
                <a:solidFill>
                  <a:schemeClr val="bg2">
                    <a:lumMod val="75000"/>
                  </a:schemeClr>
                </a:solidFill>
              </a:rPr>
              <a:t>Socially – there are </a:t>
            </a:r>
            <a:r>
              <a:rPr lang="en-US" sz="2400" i="1" dirty="0">
                <a:solidFill>
                  <a:schemeClr val="bg2">
                    <a:lumMod val="75000"/>
                  </a:schemeClr>
                </a:solidFill>
              </a:rPr>
              <a:t>so</a:t>
            </a:r>
            <a:r>
              <a:rPr lang="en-US" sz="2400" dirty="0">
                <a:solidFill>
                  <a:schemeClr val="bg2">
                    <a:lumMod val="75000"/>
                  </a:schemeClr>
                </a:solidFill>
              </a:rPr>
              <a:t> many fears and worries that the child cannot cope and all efforts to self regulate don’t work</a:t>
            </a:r>
          </a:p>
          <a:p>
            <a:pPr>
              <a:lnSpc>
                <a:spcPct val="110000"/>
              </a:lnSpc>
            </a:pPr>
            <a:r>
              <a:rPr lang="en-US" sz="2400" dirty="0">
                <a:solidFill>
                  <a:schemeClr val="bg2">
                    <a:lumMod val="75000"/>
                  </a:schemeClr>
                </a:solidFill>
              </a:rPr>
              <a:t>How do we help our poor kids with autism with all the demands and stresses of life?</a:t>
            </a:r>
          </a:p>
        </p:txBody>
      </p:sp>
    </p:spTree>
    <p:extLst>
      <p:ext uri="{BB962C8B-B14F-4D97-AF65-F5344CB8AC3E}">
        <p14:creationId xmlns:p14="http://schemas.microsoft.com/office/powerpoint/2010/main" val="302508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C579-C12B-4E47-93AF-A4E7D954B1E9}"/>
              </a:ext>
            </a:extLst>
          </p:cNvPr>
          <p:cNvSpPr>
            <a:spLocks noGrp="1"/>
          </p:cNvSpPr>
          <p:nvPr>
            <p:ph type="title"/>
          </p:nvPr>
        </p:nvSpPr>
        <p:spPr/>
        <p:txBody>
          <a:bodyPr>
            <a:noAutofit/>
          </a:bodyPr>
          <a:lstStyle/>
          <a:p>
            <a:br>
              <a:rPr lang="en-US" sz="1600" dirty="0"/>
            </a:br>
            <a:br>
              <a:rPr lang="en-US" sz="1000" dirty="0"/>
            </a:br>
            <a:r>
              <a:rPr lang="en-US" sz="3000" dirty="0" err="1"/>
              <a:t>Jaak</a:t>
            </a:r>
            <a:r>
              <a:rPr lang="en-US" sz="3000" dirty="0"/>
              <a:t> </a:t>
            </a:r>
            <a:r>
              <a:rPr lang="en-US" sz="3000" dirty="0" err="1"/>
              <a:t>Panksepp’s</a:t>
            </a:r>
            <a:r>
              <a:rPr lang="en-US" sz="3000" dirty="0"/>
              <a:t> Emotional Brain Tracks</a:t>
            </a:r>
          </a:p>
        </p:txBody>
      </p:sp>
      <p:pic>
        <p:nvPicPr>
          <p:cNvPr id="4" name="Picture 3">
            <a:extLst>
              <a:ext uri="{FF2B5EF4-FFF2-40B4-BE49-F238E27FC236}">
                <a16:creationId xmlns:a16="http://schemas.microsoft.com/office/drawing/2014/main" id="{1732CBFB-24D7-0844-8C8E-C7F0EEA9CFCD}"/>
              </a:ext>
            </a:extLst>
          </p:cNvPr>
          <p:cNvPicPr>
            <a:picLocks noChangeAspect="1"/>
          </p:cNvPicPr>
          <p:nvPr/>
        </p:nvPicPr>
        <p:blipFill>
          <a:blip r:embed="rId2"/>
          <a:stretch>
            <a:fillRect/>
          </a:stretch>
        </p:blipFill>
        <p:spPr>
          <a:xfrm>
            <a:off x="0" y="1891014"/>
            <a:ext cx="9062357" cy="4117900"/>
          </a:xfrm>
          <a:prstGeom prst="rect">
            <a:avLst/>
          </a:prstGeom>
        </p:spPr>
      </p:pic>
    </p:spTree>
    <p:extLst>
      <p:ext uri="{BB962C8B-B14F-4D97-AF65-F5344CB8AC3E}">
        <p14:creationId xmlns:p14="http://schemas.microsoft.com/office/powerpoint/2010/main" val="257319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7FDC-6654-864D-A600-BE88AF31ADF3}"/>
              </a:ext>
            </a:extLst>
          </p:cNvPr>
          <p:cNvSpPr>
            <a:spLocks noGrp="1"/>
          </p:cNvSpPr>
          <p:nvPr>
            <p:ph type="title"/>
          </p:nvPr>
        </p:nvSpPr>
        <p:spPr/>
        <p:txBody>
          <a:bodyPr>
            <a:normAutofit fontScale="90000"/>
          </a:bodyPr>
          <a:lstStyle/>
          <a:p>
            <a:br>
              <a:rPr lang="en-US" sz="4000" dirty="0"/>
            </a:br>
            <a:r>
              <a:rPr lang="en-US" sz="4000" dirty="0"/>
              <a:t>Genetics of Anxiety</a:t>
            </a:r>
          </a:p>
        </p:txBody>
      </p:sp>
      <p:sp>
        <p:nvSpPr>
          <p:cNvPr id="3" name="Content Placeholder 2">
            <a:extLst>
              <a:ext uri="{FF2B5EF4-FFF2-40B4-BE49-F238E27FC236}">
                <a16:creationId xmlns:a16="http://schemas.microsoft.com/office/drawing/2014/main" id="{FA2B4E09-57B5-FC49-BD07-6A162086535F}"/>
              </a:ext>
            </a:extLst>
          </p:cNvPr>
          <p:cNvSpPr>
            <a:spLocks noGrp="1"/>
          </p:cNvSpPr>
          <p:nvPr>
            <p:ph idx="1"/>
          </p:nvPr>
        </p:nvSpPr>
        <p:spPr>
          <a:xfrm>
            <a:off x="628650" y="1825624"/>
            <a:ext cx="7886700" cy="4874585"/>
          </a:xfrm>
        </p:spPr>
        <p:txBody>
          <a:bodyPr>
            <a:normAutofit fontScale="55000" lnSpcReduction="20000"/>
          </a:bodyPr>
          <a:lstStyle/>
          <a:p>
            <a:r>
              <a:rPr lang="en-US" dirty="0"/>
              <a:t>Am J Med Genet C Semin Med Genet</a:t>
            </a:r>
            <a:endParaRPr lang="en-US" cap="small" dirty="0"/>
          </a:p>
          <a:p>
            <a:r>
              <a:rPr lang="en-US" dirty="0"/>
              <a:t>2008 May 15;148C(2):118-26.</a:t>
            </a:r>
          </a:p>
          <a:p>
            <a:r>
              <a:rPr lang="en-US" dirty="0" err="1"/>
              <a:t>doi</a:t>
            </a:r>
            <a:r>
              <a:rPr lang="en-US" dirty="0"/>
              <a:t>: 10.1002/ajmg.c.30174.</a:t>
            </a:r>
          </a:p>
          <a:p>
            <a:r>
              <a:rPr lang="en-US" b="1" dirty="0"/>
              <a:t>The genetic basis of panic and phobic anxiety disorders</a:t>
            </a:r>
          </a:p>
          <a:p>
            <a:r>
              <a:rPr lang="en-US" dirty="0">
                <a:hlinkClick r:id="rId2"/>
              </a:rPr>
              <a:t>Jordan W Smoller</a:t>
            </a:r>
            <a:r>
              <a:rPr lang="en-US" baseline="30000" dirty="0"/>
              <a:t> </a:t>
            </a:r>
            <a:r>
              <a:rPr lang="en-US" baseline="30000" dirty="0">
                <a:hlinkClick r:id="rId3" tooltip="Harvard Medical School, Psychiatric Genetics Program in Mood and Anxiety Disorders, Massachusetts General Hospital, Boston, MA, USA. jsmoller@hms.harvard.edu"/>
              </a:rPr>
              <a:t>1</a:t>
            </a:r>
            <a:r>
              <a:rPr lang="en-US" dirty="0"/>
              <a:t>, </a:t>
            </a:r>
            <a:r>
              <a:rPr lang="en-US" dirty="0">
                <a:hlinkClick r:id="rId4"/>
              </a:rPr>
              <a:t>Erica Gardner-Schuster</a:t>
            </a:r>
            <a:r>
              <a:rPr lang="en-US" dirty="0"/>
              <a:t>, </a:t>
            </a:r>
            <a:r>
              <a:rPr lang="en-US" dirty="0">
                <a:hlinkClick r:id="rId5"/>
              </a:rPr>
              <a:t>Jennifer Covino</a:t>
            </a:r>
            <a:endParaRPr lang="en-US" dirty="0"/>
          </a:p>
          <a:p>
            <a:r>
              <a:rPr lang="en-US" dirty="0"/>
              <a:t>PMID: 18412108</a:t>
            </a:r>
          </a:p>
          <a:p>
            <a:r>
              <a:rPr lang="en-US" dirty="0"/>
              <a:t>DOI: </a:t>
            </a:r>
            <a:r>
              <a:rPr lang="en-US" dirty="0">
                <a:hlinkClick r:id="rId6"/>
              </a:rPr>
              <a:t>10.1002/ajmg.c.30174</a:t>
            </a:r>
            <a:endParaRPr lang="en-US" dirty="0"/>
          </a:p>
          <a:p>
            <a:r>
              <a:rPr lang="en-US" b="1" dirty="0"/>
              <a:t>Abstract</a:t>
            </a:r>
          </a:p>
          <a:p>
            <a:r>
              <a:rPr lang="en-US" dirty="0"/>
              <a:t>Panic disorder and phobic anxiety disorders are common disorders that are often chronic and disabling. </a:t>
            </a:r>
          </a:p>
          <a:p>
            <a:r>
              <a:rPr lang="en-US" dirty="0"/>
              <a:t>Genetic epidemiologic studies have documented that </a:t>
            </a:r>
            <a:r>
              <a:rPr lang="en-US" b="1" dirty="0"/>
              <a:t>these disorders are familial and moderately heritable.</a:t>
            </a:r>
            <a:r>
              <a:rPr lang="en-US" dirty="0"/>
              <a:t> Linkage studies have implicated several chromosomal regions that may harbor susceptibility genes; however, candidate gene association studies have not established a role for any specific loci to date. </a:t>
            </a:r>
          </a:p>
          <a:p>
            <a:r>
              <a:rPr lang="en-US" dirty="0"/>
              <a:t>Increasing evidence from family and genetic studies suggests that genes underlying these disorders overlap and transcend diagnostic boundaries. </a:t>
            </a:r>
          </a:p>
          <a:p>
            <a:r>
              <a:rPr lang="en-US" b="1" dirty="0"/>
              <a:t>Heritable forms of anxious temperament, anxiety-related personality traits and neuroimaging assays of fear circuitry may represent intermediate phenotypes that predispose to panic and phobic disorders.</a:t>
            </a:r>
            <a:r>
              <a:rPr lang="en-US" dirty="0"/>
              <a:t> </a:t>
            </a:r>
          </a:p>
        </p:txBody>
      </p:sp>
    </p:spTree>
    <p:extLst>
      <p:ext uri="{BB962C8B-B14F-4D97-AF65-F5344CB8AC3E}">
        <p14:creationId xmlns:p14="http://schemas.microsoft.com/office/powerpoint/2010/main" val="297142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4143243" y="4953000"/>
            <a:ext cx="10668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5" name="Oval 5"/>
          <p:cNvSpPr>
            <a:spLocks noChangeArrowheads="1"/>
          </p:cNvSpPr>
          <p:nvPr/>
        </p:nvSpPr>
        <p:spPr bwMode="auto">
          <a:xfrm>
            <a:off x="2945261" y="3210177"/>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6" name="Rectangle 6"/>
          <p:cNvSpPr>
            <a:spLocks noChangeArrowheads="1"/>
          </p:cNvSpPr>
          <p:nvPr/>
        </p:nvSpPr>
        <p:spPr bwMode="auto">
          <a:xfrm>
            <a:off x="4856419" y="3210177"/>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7" name="Rectangle 7"/>
          <p:cNvSpPr>
            <a:spLocks noChangeArrowheads="1"/>
          </p:cNvSpPr>
          <p:nvPr/>
        </p:nvSpPr>
        <p:spPr bwMode="auto">
          <a:xfrm>
            <a:off x="1524000" y="18288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8" name="Oval 8"/>
          <p:cNvSpPr>
            <a:spLocks noChangeArrowheads="1"/>
          </p:cNvSpPr>
          <p:nvPr/>
        </p:nvSpPr>
        <p:spPr bwMode="auto">
          <a:xfrm>
            <a:off x="3124200" y="18288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9" name="Rectangle 9"/>
          <p:cNvSpPr>
            <a:spLocks noChangeArrowheads="1"/>
          </p:cNvSpPr>
          <p:nvPr/>
        </p:nvSpPr>
        <p:spPr bwMode="auto">
          <a:xfrm>
            <a:off x="5029200" y="18288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0" name="Oval 10"/>
          <p:cNvSpPr>
            <a:spLocks noChangeArrowheads="1"/>
          </p:cNvSpPr>
          <p:nvPr/>
        </p:nvSpPr>
        <p:spPr bwMode="auto">
          <a:xfrm>
            <a:off x="6400800" y="18288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1" name="Rectangle 11"/>
          <p:cNvSpPr>
            <a:spLocks noChangeArrowheads="1"/>
          </p:cNvSpPr>
          <p:nvPr/>
        </p:nvSpPr>
        <p:spPr bwMode="auto">
          <a:xfrm>
            <a:off x="5943600" y="32004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dirty="0"/>
          </a:p>
        </p:txBody>
      </p:sp>
      <p:sp>
        <p:nvSpPr>
          <p:cNvPr id="49162" name="Oval 12"/>
          <p:cNvSpPr>
            <a:spLocks noChangeArrowheads="1"/>
          </p:cNvSpPr>
          <p:nvPr/>
        </p:nvSpPr>
        <p:spPr bwMode="auto">
          <a:xfrm>
            <a:off x="7162800" y="3222048"/>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3" name="Rectangle 13"/>
          <p:cNvSpPr>
            <a:spLocks noChangeArrowheads="1"/>
          </p:cNvSpPr>
          <p:nvPr/>
        </p:nvSpPr>
        <p:spPr bwMode="auto">
          <a:xfrm>
            <a:off x="1905000" y="32004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4" name="Oval 14"/>
          <p:cNvSpPr>
            <a:spLocks noChangeArrowheads="1"/>
          </p:cNvSpPr>
          <p:nvPr/>
        </p:nvSpPr>
        <p:spPr bwMode="auto">
          <a:xfrm>
            <a:off x="685800" y="32766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5" name="Line 15"/>
          <p:cNvSpPr>
            <a:spLocks noChangeShapeType="1"/>
          </p:cNvSpPr>
          <p:nvPr/>
        </p:nvSpPr>
        <p:spPr bwMode="auto">
          <a:xfrm>
            <a:off x="2438400" y="2286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6"/>
          <p:cNvSpPr>
            <a:spLocks noChangeShapeType="1"/>
          </p:cNvSpPr>
          <p:nvPr/>
        </p:nvSpPr>
        <p:spPr bwMode="auto">
          <a:xfrm>
            <a:off x="5943600" y="2362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7"/>
          <p:cNvSpPr>
            <a:spLocks noChangeShapeType="1"/>
          </p:cNvSpPr>
          <p:nvPr/>
        </p:nvSpPr>
        <p:spPr bwMode="auto">
          <a:xfrm>
            <a:off x="1143000" y="2971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8"/>
          <p:cNvSpPr>
            <a:spLocks noChangeShapeType="1"/>
          </p:cNvSpPr>
          <p:nvPr/>
        </p:nvSpPr>
        <p:spPr bwMode="auto">
          <a:xfrm>
            <a:off x="5029200" y="29718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9"/>
          <p:cNvSpPr>
            <a:spLocks noChangeShapeType="1"/>
          </p:cNvSpPr>
          <p:nvPr/>
        </p:nvSpPr>
        <p:spPr bwMode="auto">
          <a:xfrm>
            <a:off x="3836649" y="3651342"/>
            <a:ext cx="10197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0"/>
          <p:cNvSpPr>
            <a:spLocks noChangeShapeType="1"/>
          </p:cNvSpPr>
          <p:nvPr/>
        </p:nvSpPr>
        <p:spPr bwMode="auto">
          <a:xfrm>
            <a:off x="4267200" y="3657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21"/>
          <p:cNvSpPr>
            <a:spLocks noChangeShapeType="1"/>
          </p:cNvSpPr>
          <p:nvPr/>
        </p:nvSpPr>
        <p:spPr bwMode="auto">
          <a:xfrm flipV="1">
            <a:off x="3428999" y="4638425"/>
            <a:ext cx="2743187" cy="9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2"/>
          <p:cNvSpPr>
            <a:spLocks noChangeShapeType="1"/>
          </p:cNvSpPr>
          <p:nvPr/>
        </p:nvSpPr>
        <p:spPr bwMode="auto">
          <a:xfrm>
            <a:off x="2819400" y="2286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23"/>
          <p:cNvSpPr>
            <a:spLocks noChangeShapeType="1"/>
          </p:cNvSpPr>
          <p:nvPr/>
        </p:nvSpPr>
        <p:spPr bwMode="auto">
          <a:xfrm>
            <a:off x="6172200" y="2362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24"/>
          <p:cNvSpPr>
            <a:spLocks noChangeShapeType="1"/>
          </p:cNvSpPr>
          <p:nvPr/>
        </p:nvSpPr>
        <p:spPr bwMode="auto">
          <a:xfrm>
            <a:off x="3505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25"/>
          <p:cNvSpPr>
            <a:spLocks noChangeShapeType="1"/>
          </p:cNvSpPr>
          <p:nvPr/>
        </p:nvSpPr>
        <p:spPr bwMode="auto">
          <a:xfrm>
            <a:off x="2362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26"/>
          <p:cNvSpPr>
            <a:spLocks noChangeShapeType="1"/>
          </p:cNvSpPr>
          <p:nvPr/>
        </p:nvSpPr>
        <p:spPr bwMode="auto">
          <a:xfrm>
            <a:off x="1143000" y="2971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27"/>
          <p:cNvSpPr>
            <a:spLocks noChangeShapeType="1"/>
          </p:cNvSpPr>
          <p:nvPr/>
        </p:nvSpPr>
        <p:spPr bwMode="auto">
          <a:xfrm>
            <a:off x="5029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28"/>
          <p:cNvSpPr>
            <a:spLocks noChangeShapeType="1"/>
          </p:cNvSpPr>
          <p:nvPr/>
        </p:nvSpPr>
        <p:spPr bwMode="auto">
          <a:xfrm>
            <a:off x="64008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29"/>
          <p:cNvSpPr>
            <a:spLocks noChangeShapeType="1"/>
          </p:cNvSpPr>
          <p:nvPr/>
        </p:nvSpPr>
        <p:spPr bwMode="auto">
          <a:xfrm>
            <a:off x="76200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30"/>
          <p:cNvSpPr>
            <a:spLocks noChangeShapeType="1"/>
          </p:cNvSpPr>
          <p:nvPr/>
        </p:nvSpPr>
        <p:spPr bwMode="auto">
          <a:xfrm>
            <a:off x="3429000"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1" name="Line 31"/>
          <p:cNvSpPr>
            <a:spLocks noChangeShapeType="1"/>
          </p:cNvSpPr>
          <p:nvPr/>
        </p:nvSpPr>
        <p:spPr bwMode="auto">
          <a:xfrm flipH="1">
            <a:off x="4697347" y="4656083"/>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7" name="Line 38"/>
          <p:cNvSpPr>
            <a:spLocks noChangeShapeType="1"/>
          </p:cNvSpPr>
          <p:nvPr/>
        </p:nvSpPr>
        <p:spPr bwMode="auto">
          <a:xfrm flipH="1" flipV="1">
            <a:off x="5181375" y="5877175"/>
            <a:ext cx="589444" cy="42311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88" name="Rectangle 39"/>
          <p:cNvSpPr>
            <a:spLocks noChangeArrowheads="1"/>
          </p:cNvSpPr>
          <p:nvPr/>
        </p:nvSpPr>
        <p:spPr bwMode="auto">
          <a:xfrm>
            <a:off x="5761175" y="6130282"/>
            <a:ext cx="750526" cy="461665"/>
          </a:xfrm>
          <a:prstGeom prst="rect">
            <a:avLst/>
          </a:prstGeom>
          <a:solidFill>
            <a:schemeClr val="accent1"/>
          </a:solidFill>
          <a:ln w="38100">
            <a:solidFill>
              <a:srgbClr val="FF0000"/>
            </a:solidFill>
            <a:miter lim="800000"/>
            <a:headEnd/>
            <a:tailEnd/>
          </a:ln>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chemeClr val="bg1"/>
                </a:solidFill>
              </a:rPr>
              <a:t>Billy</a:t>
            </a:r>
          </a:p>
        </p:txBody>
      </p:sp>
      <p:sp>
        <p:nvSpPr>
          <p:cNvPr id="49189" name="Rectangle 40"/>
          <p:cNvSpPr>
            <a:spLocks noChangeArrowheads="1"/>
          </p:cNvSpPr>
          <p:nvPr/>
        </p:nvSpPr>
        <p:spPr bwMode="auto">
          <a:xfrm>
            <a:off x="3048000" y="5181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chemeClr val="bg1"/>
                </a:solidFill>
              </a:rPr>
              <a:t>8 yr</a:t>
            </a:r>
            <a:endParaRPr lang="en-US" altLang="en-US"/>
          </a:p>
        </p:txBody>
      </p:sp>
      <p:sp>
        <p:nvSpPr>
          <p:cNvPr id="49190" name="Rectangle 41"/>
          <p:cNvSpPr>
            <a:spLocks noChangeArrowheads="1"/>
          </p:cNvSpPr>
          <p:nvPr/>
        </p:nvSpPr>
        <p:spPr bwMode="auto">
          <a:xfrm>
            <a:off x="4188214" y="512451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chemeClr val="bg1"/>
                </a:solidFill>
              </a:rPr>
              <a:t>10 yrs</a:t>
            </a:r>
          </a:p>
        </p:txBody>
      </p:sp>
      <p:sp>
        <p:nvSpPr>
          <p:cNvPr id="49194" name="Rectangle 50"/>
          <p:cNvSpPr>
            <a:spLocks noChangeArrowheads="1"/>
          </p:cNvSpPr>
          <p:nvPr/>
        </p:nvSpPr>
        <p:spPr bwMode="auto">
          <a:xfrm>
            <a:off x="838202" y="4419602"/>
            <a:ext cx="217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Not supportive</a:t>
            </a:r>
          </a:p>
        </p:txBody>
      </p:sp>
      <p:sp>
        <p:nvSpPr>
          <p:cNvPr id="49195" name="Line 51"/>
          <p:cNvSpPr>
            <a:spLocks noChangeShapeType="1"/>
          </p:cNvSpPr>
          <p:nvPr/>
        </p:nvSpPr>
        <p:spPr bwMode="auto">
          <a:xfrm flipV="1">
            <a:off x="2133600" y="41910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9196" name="Line 52"/>
          <p:cNvSpPr>
            <a:spLocks noChangeShapeType="1"/>
          </p:cNvSpPr>
          <p:nvPr/>
        </p:nvSpPr>
        <p:spPr bwMode="auto">
          <a:xfrm flipH="1" flipV="1">
            <a:off x="1447800" y="41910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9197" name="Rectangle 53"/>
          <p:cNvSpPr>
            <a:spLocks noChangeArrowheads="1"/>
          </p:cNvSpPr>
          <p:nvPr/>
        </p:nvSpPr>
        <p:spPr bwMode="auto">
          <a:xfrm>
            <a:off x="3048002" y="4038602"/>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Sec</a:t>
            </a:r>
            <a:r>
              <a:rPr lang="ja-JP" altLang="en-US"/>
              <a:t>’</a:t>
            </a:r>
            <a:r>
              <a:rPr lang="en-US" altLang="ja-JP" dirty="0"/>
              <a:t>y</a:t>
            </a:r>
            <a:endParaRPr lang="en-US" altLang="en-US" dirty="0"/>
          </a:p>
        </p:txBody>
      </p:sp>
      <p:sp>
        <p:nvSpPr>
          <p:cNvPr id="49198" name="Rectangle 54"/>
          <p:cNvSpPr>
            <a:spLocks noChangeArrowheads="1"/>
          </p:cNvSpPr>
          <p:nvPr/>
        </p:nvSpPr>
        <p:spPr bwMode="auto">
          <a:xfrm>
            <a:off x="4343402" y="4038602"/>
            <a:ext cx="201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IT Consultant</a:t>
            </a:r>
          </a:p>
        </p:txBody>
      </p:sp>
      <p:sp>
        <p:nvSpPr>
          <p:cNvPr id="49202" name="Rectangle 58"/>
          <p:cNvSpPr>
            <a:spLocks noChangeArrowheads="1"/>
          </p:cNvSpPr>
          <p:nvPr/>
        </p:nvSpPr>
        <p:spPr bwMode="auto">
          <a:xfrm>
            <a:off x="2969905" y="5181600"/>
            <a:ext cx="851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dirty="0">
                <a:solidFill>
                  <a:schemeClr val="bg1"/>
                </a:solidFill>
              </a:rPr>
              <a:t>5 </a:t>
            </a:r>
            <a:r>
              <a:rPr lang="en-US" altLang="en-US" dirty="0" err="1">
                <a:solidFill>
                  <a:schemeClr val="bg1"/>
                </a:solidFill>
              </a:rPr>
              <a:t>yrs</a:t>
            </a:r>
            <a:endParaRPr lang="en-US" altLang="en-US" dirty="0">
              <a:solidFill>
                <a:schemeClr val="bg1"/>
              </a:solidFill>
            </a:endParaRPr>
          </a:p>
        </p:txBody>
      </p:sp>
      <p:sp>
        <p:nvSpPr>
          <p:cNvPr id="2" name="TextBox 1">
            <a:extLst>
              <a:ext uri="{FF2B5EF4-FFF2-40B4-BE49-F238E27FC236}">
                <a16:creationId xmlns:a16="http://schemas.microsoft.com/office/drawing/2014/main" id="{EE65CDCE-5BF2-4290-9993-7185CA8DFCFE}"/>
              </a:ext>
            </a:extLst>
          </p:cNvPr>
          <p:cNvSpPr txBox="1"/>
          <p:nvPr/>
        </p:nvSpPr>
        <p:spPr>
          <a:xfrm>
            <a:off x="1543050" y="2118360"/>
            <a:ext cx="866776" cy="269304"/>
          </a:xfrm>
          <a:prstGeom prst="rect">
            <a:avLst/>
          </a:prstGeom>
          <a:noFill/>
        </p:spPr>
        <p:txBody>
          <a:bodyPr wrap="square" rtlCol="0">
            <a:spAutoFit/>
          </a:bodyPr>
          <a:lstStyle/>
          <a:p>
            <a:r>
              <a:rPr lang="en-US" sz="1150" b="1" dirty="0">
                <a:solidFill>
                  <a:schemeClr val="bg1"/>
                </a:solidFill>
              </a:rPr>
              <a:t>Alcoholic</a:t>
            </a:r>
          </a:p>
        </p:txBody>
      </p:sp>
      <p:sp>
        <p:nvSpPr>
          <p:cNvPr id="57" name="TextBox 56">
            <a:extLst>
              <a:ext uri="{FF2B5EF4-FFF2-40B4-BE49-F238E27FC236}">
                <a16:creationId xmlns:a16="http://schemas.microsoft.com/office/drawing/2014/main" id="{6B9F4E08-8F0D-4FA7-97C8-1A52B960DA80}"/>
              </a:ext>
            </a:extLst>
          </p:cNvPr>
          <p:cNvSpPr txBox="1"/>
          <p:nvPr/>
        </p:nvSpPr>
        <p:spPr>
          <a:xfrm>
            <a:off x="3123614" y="2049830"/>
            <a:ext cx="928689" cy="446276"/>
          </a:xfrm>
          <a:prstGeom prst="rect">
            <a:avLst/>
          </a:prstGeom>
          <a:noFill/>
        </p:spPr>
        <p:txBody>
          <a:bodyPr wrap="square" rtlCol="0">
            <a:spAutoFit/>
          </a:bodyPr>
          <a:lstStyle/>
          <a:p>
            <a:pPr algn="ctr"/>
            <a:r>
              <a:rPr lang="en-US" sz="1150" b="1" dirty="0">
                <a:solidFill>
                  <a:schemeClr val="bg1"/>
                </a:solidFill>
              </a:rPr>
              <a:t>Anxious</a:t>
            </a:r>
          </a:p>
          <a:p>
            <a:pPr algn="ctr"/>
            <a:r>
              <a:rPr lang="en-US" sz="1150" b="1" dirty="0">
                <a:solidFill>
                  <a:schemeClr val="bg1"/>
                </a:solidFill>
              </a:rPr>
              <a:t>Depressed</a:t>
            </a:r>
          </a:p>
        </p:txBody>
      </p:sp>
      <p:sp>
        <p:nvSpPr>
          <p:cNvPr id="58" name="TextBox 57">
            <a:extLst>
              <a:ext uri="{FF2B5EF4-FFF2-40B4-BE49-F238E27FC236}">
                <a16:creationId xmlns:a16="http://schemas.microsoft.com/office/drawing/2014/main" id="{742F6EC4-EA64-4E18-A83C-5F86F3DEEC1D}"/>
              </a:ext>
            </a:extLst>
          </p:cNvPr>
          <p:cNvSpPr txBox="1"/>
          <p:nvPr/>
        </p:nvSpPr>
        <p:spPr>
          <a:xfrm>
            <a:off x="1966912" y="3505200"/>
            <a:ext cx="866776" cy="269304"/>
          </a:xfrm>
          <a:prstGeom prst="rect">
            <a:avLst/>
          </a:prstGeom>
          <a:noFill/>
        </p:spPr>
        <p:txBody>
          <a:bodyPr wrap="square" rtlCol="0">
            <a:spAutoFit/>
          </a:bodyPr>
          <a:lstStyle/>
          <a:p>
            <a:pPr algn="ctr"/>
            <a:r>
              <a:rPr lang="en-US" sz="1150" b="1" dirty="0">
                <a:solidFill>
                  <a:schemeClr val="bg1"/>
                </a:solidFill>
              </a:rPr>
              <a:t>Angry</a:t>
            </a:r>
          </a:p>
        </p:txBody>
      </p:sp>
      <p:sp>
        <p:nvSpPr>
          <p:cNvPr id="59" name="TextBox 58">
            <a:extLst>
              <a:ext uri="{FF2B5EF4-FFF2-40B4-BE49-F238E27FC236}">
                <a16:creationId xmlns:a16="http://schemas.microsoft.com/office/drawing/2014/main" id="{C7C0E705-FE17-4284-B654-14B915DC48DF}"/>
              </a:ext>
            </a:extLst>
          </p:cNvPr>
          <p:cNvSpPr txBox="1"/>
          <p:nvPr/>
        </p:nvSpPr>
        <p:spPr>
          <a:xfrm>
            <a:off x="2987803" y="3453572"/>
            <a:ext cx="866776" cy="446276"/>
          </a:xfrm>
          <a:prstGeom prst="rect">
            <a:avLst/>
          </a:prstGeom>
          <a:noFill/>
        </p:spPr>
        <p:txBody>
          <a:bodyPr wrap="square" rtlCol="0">
            <a:spAutoFit/>
          </a:bodyPr>
          <a:lstStyle/>
          <a:p>
            <a:pPr algn="ctr"/>
            <a:r>
              <a:rPr lang="en-US" sz="1150" b="1" dirty="0">
                <a:solidFill>
                  <a:schemeClr val="bg1"/>
                </a:solidFill>
              </a:rPr>
              <a:t>Anxious</a:t>
            </a:r>
          </a:p>
          <a:p>
            <a:pPr algn="ctr"/>
            <a:r>
              <a:rPr lang="en-US" sz="1150" b="1" dirty="0">
                <a:solidFill>
                  <a:schemeClr val="bg1"/>
                </a:solidFill>
              </a:rPr>
              <a:t>Lax</a:t>
            </a:r>
          </a:p>
        </p:txBody>
      </p:sp>
      <p:sp>
        <p:nvSpPr>
          <p:cNvPr id="60" name="TextBox 59">
            <a:extLst>
              <a:ext uri="{FF2B5EF4-FFF2-40B4-BE49-F238E27FC236}">
                <a16:creationId xmlns:a16="http://schemas.microsoft.com/office/drawing/2014/main" id="{514EFED2-1323-49D7-BDD4-3996446FF64E}"/>
              </a:ext>
            </a:extLst>
          </p:cNvPr>
          <p:cNvSpPr txBox="1"/>
          <p:nvPr/>
        </p:nvSpPr>
        <p:spPr>
          <a:xfrm>
            <a:off x="5007600" y="2006161"/>
            <a:ext cx="979167" cy="461665"/>
          </a:xfrm>
          <a:prstGeom prst="rect">
            <a:avLst/>
          </a:prstGeom>
          <a:noFill/>
        </p:spPr>
        <p:txBody>
          <a:bodyPr wrap="square" rtlCol="0">
            <a:spAutoFit/>
          </a:bodyPr>
          <a:lstStyle/>
          <a:p>
            <a:pPr algn="ctr"/>
            <a:r>
              <a:rPr lang="en-US" sz="1200" b="1" dirty="0">
                <a:solidFill>
                  <a:schemeClr val="bg1"/>
                </a:solidFill>
              </a:rPr>
              <a:t>Strict Military</a:t>
            </a:r>
          </a:p>
        </p:txBody>
      </p:sp>
      <p:sp>
        <p:nvSpPr>
          <p:cNvPr id="61" name="TextBox 60">
            <a:extLst>
              <a:ext uri="{FF2B5EF4-FFF2-40B4-BE49-F238E27FC236}">
                <a16:creationId xmlns:a16="http://schemas.microsoft.com/office/drawing/2014/main" id="{0978B7F2-411C-47C0-BF38-920BE879B91E}"/>
              </a:ext>
            </a:extLst>
          </p:cNvPr>
          <p:cNvSpPr txBox="1"/>
          <p:nvPr/>
        </p:nvSpPr>
        <p:spPr>
          <a:xfrm>
            <a:off x="6424612" y="1873748"/>
            <a:ext cx="866776" cy="969496"/>
          </a:xfrm>
          <a:prstGeom prst="rect">
            <a:avLst/>
          </a:prstGeom>
          <a:noFill/>
        </p:spPr>
        <p:txBody>
          <a:bodyPr wrap="square" rtlCol="0">
            <a:spAutoFit/>
          </a:bodyPr>
          <a:lstStyle/>
          <a:p>
            <a:pPr algn="ctr"/>
            <a:r>
              <a:rPr lang="en-US" sz="1150" b="1" dirty="0">
                <a:solidFill>
                  <a:schemeClr val="bg1"/>
                </a:solidFill>
              </a:rPr>
              <a:t>OCD </a:t>
            </a:r>
            <a:r>
              <a:rPr lang="en-US" sz="1000" b="1" dirty="0" err="1">
                <a:solidFill>
                  <a:schemeClr val="bg1"/>
                </a:solidFill>
              </a:rPr>
              <a:t>tendencies</a:t>
            </a:r>
            <a:r>
              <a:rPr lang="en-US" sz="1100" b="1" dirty="0" err="1">
                <a:solidFill>
                  <a:schemeClr val="bg1"/>
                </a:solidFill>
              </a:rPr>
              <a:t>Collector</a:t>
            </a:r>
            <a:r>
              <a:rPr lang="en-US" sz="1100" b="1" dirty="0">
                <a:solidFill>
                  <a:schemeClr val="bg1"/>
                </a:solidFill>
              </a:rPr>
              <a:t>/hoarder</a:t>
            </a:r>
          </a:p>
          <a:p>
            <a:pPr algn="ctr"/>
            <a:endParaRPr lang="en-US" sz="1150" b="1" dirty="0">
              <a:solidFill>
                <a:schemeClr val="bg1"/>
              </a:solidFill>
            </a:endParaRPr>
          </a:p>
        </p:txBody>
      </p:sp>
      <p:sp>
        <p:nvSpPr>
          <p:cNvPr id="62" name="TextBox 61">
            <a:extLst>
              <a:ext uri="{FF2B5EF4-FFF2-40B4-BE49-F238E27FC236}">
                <a16:creationId xmlns:a16="http://schemas.microsoft.com/office/drawing/2014/main" id="{88DBD2FC-C5B4-446A-ABF6-1A2682E9294D}"/>
              </a:ext>
            </a:extLst>
          </p:cNvPr>
          <p:cNvSpPr txBox="1"/>
          <p:nvPr/>
        </p:nvSpPr>
        <p:spPr>
          <a:xfrm>
            <a:off x="7219854" y="3456110"/>
            <a:ext cx="866776" cy="446276"/>
          </a:xfrm>
          <a:prstGeom prst="rect">
            <a:avLst/>
          </a:prstGeom>
          <a:noFill/>
        </p:spPr>
        <p:txBody>
          <a:bodyPr wrap="square" rtlCol="0">
            <a:spAutoFit/>
          </a:bodyPr>
          <a:lstStyle/>
          <a:p>
            <a:pPr algn="ctr"/>
            <a:r>
              <a:rPr lang="en-US" sz="1150" b="1" dirty="0">
                <a:solidFill>
                  <a:schemeClr val="bg1"/>
                </a:solidFill>
              </a:rPr>
              <a:t>Moody</a:t>
            </a:r>
          </a:p>
          <a:p>
            <a:pPr algn="ctr"/>
            <a:r>
              <a:rPr lang="en-US" sz="1150" b="1" dirty="0">
                <a:solidFill>
                  <a:schemeClr val="bg1"/>
                </a:solidFill>
              </a:rPr>
              <a:t>Bipolar?</a:t>
            </a:r>
          </a:p>
        </p:txBody>
      </p:sp>
      <p:sp>
        <p:nvSpPr>
          <p:cNvPr id="63" name="TextBox 62">
            <a:extLst>
              <a:ext uri="{FF2B5EF4-FFF2-40B4-BE49-F238E27FC236}">
                <a16:creationId xmlns:a16="http://schemas.microsoft.com/office/drawing/2014/main" id="{AAD44B45-81C5-42C9-9176-47CC9D2EFC3A}"/>
              </a:ext>
            </a:extLst>
          </p:cNvPr>
          <p:cNvSpPr txBox="1"/>
          <p:nvPr/>
        </p:nvSpPr>
        <p:spPr>
          <a:xfrm>
            <a:off x="4896725" y="3493830"/>
            <a:ext cx="866776" cy="269304"/>
          </a:xfrm>
          <a:prstGeom prst="rect">
            <a:avLst/>
          </a:prstGeom>
          <a:noFill/>
        </p:spPr>
        <p:txBody>
          <a:bodyPr wrap="square" rtlCol="0">
            <a:spAutoFit/>
          </a:bodyPr>
          <a:lstStyle/>
          <a:p>
            <a:pPr algn="ctr"/>
            <a:r>
              <a:rPr lang="en-US" sz="1150" b="1" dirty="0">
                <a:solidFill>
                  <a:schemeClr val="bg1"/>
                </a:solidFill>
              </a:rPr>
              <a:t>Strict</a:t>
            </a:r>
          </a:p>
        </p:txBody>
      </p:sp>
      <p:sp>
        <p:nvSpPr>
          <p:cNvPr id="54" name="Title 1">
            <a:extLst>
              <a:ext uri="{FF2B5EF4-FFF2-40B4-BE49-F238E27FC236}">
                <a16:creationId xmlns:a16="http://schemas.microsoft.com/office/drawing/2014/main" id="{84900E9B-3BA1-42D1-BED8-04D24CA04DC8}"/>
              </a:ext>
            </a:extLst>
          </p:cNvPr>
          <p:cNvSpPr>
            <a:spLocks noGrp="1"/>
          </p:cNvSpPr>
          <p:nvPr>
            <p:ph type="title"/>
          </p:nvPr>
        </p:nvSpPr>
        <p:spPr>
          <a:xfrm>
            <a:off x="1120627" y="294099"/>
            <a:ext cx="7664745" cy="903288"/>
          </a:xfrm>
        </p:spPr>
        <p:txBody>
          <a:bodyPr>
            <a:normAutofit/>
          </a:bodyPr>
          <a:lstStyle/>
          <a:p>
            <a:pPr algn="l"/>
            <a:br>
              <a:rPr lang="en-US" sz="1600" dirty="0"/>
            </a:br>
            <a:r>
              <a:rPr lang="en-US" sz="1600" dirty="0"/>
              <a:t>                  </a:t>
            </a:r>
            <a:r>
              <a:rPr lang="en-US" sz="4000" dirty="0"/>
              <a:t>Billy’s Family Genogram</a:t>
            </a:r>
          </a:p>
        </p:txBody>
      </p:sp>
      <p:sp>
        <p:nvSpPr>
          <p:cNvPr id="3" name="TextBox 2">
            <a:extLst>
              <a:ext uri="{FF2B5EF4-FFF2-40B4-BE49-F238E27FC236}">
                <a16:creationId xmlns:a16="http://schemas.microsoft.com/office/drawing/2014/main" id="{7458A81B-ABFE-7245-B694-C917223722A3}"/>
              </a:ext>
            </a:extLst>
          </p:cNvPr>
          <p:cNvSpPr txBox="1"/>
          <p:nvPr/>
        </p:nvSpPr>
        <p:spPr>
          <a:xfrm>
            <a:off x="6075705" y="3419313"/>
            <a:ext cx="636713" cy="461665"/>
          </a:xfrm>
          <a:prstGeom prst="rect">
            <a:avLst/>
          </a:prstGeom>
          <a:noFill/>
        </p:spPr>
        <p:txBody>
          <a:bodyPr wrap="none" rtlCol="0">
            <a:spAutoFit/>
          </a:bodyPr>
          <a:lstStyle/>
          <a:p>
            <a:r>
              <a:rPr lang="en-US" sz="1200" dirty="0">
                <a:solidFill>
                  <a:schemeClr val="bg1"/>
                </a:solidFill>
              </a:rPr>
              <a:t>Anger </a:t>
            </a:r>
          </a:p>
          <a:p>
            <a:r>
              <a:rPr lang="en-US" sz="1200" dirty="0">
                <a:solidFill>
                  <a:schemeClr val="bg1"/>
                </a:solidFill>
              </a:rPr>
              <a:t>Issues</a:t>
            </a:r>
          </a:p>
        </p:txBody>
      </p:sp>
      <p:sp>
        <p:nvSpPr>
          <p:cNvPr id="4" name="TextBox 3">
            <a:extLst>
              <a:ext uri="{FF2B5EF4-FFF2-40B4-BE49-F238E27FC236}">
                <a16:creationId xmlns:a16="http://schemas.microsoft.com/office/drawing/2014/main" id="{56DACEBD-73DD-4A45-A705-717A2EF0B510}"/>
              </a:ext>
            </a:extLst>
          </p:cNvPr>
          <p:cNvSpPr txBox="1"/>
          <p:nvPr/>
        </p:nvSpPr>
        <p:spPr>
          <a:xfrm>
            <a:off x="3748087" y="3291938"/>
            <a:ext cx="1217000" cy="261610"/>
          </a:xfrm>
          <a:prstGeom prst="rect">
            <a:avLst/>
          </a:prstGeom>
          <a:noFill/>
        </p:spPr>
        <p:txBody>
          <a:bodyPr wrap="none" rtlCol="0">
            <a:spAutoFit/>
          </a:bodyPr>
          <a:lstStyle/>
          <a:p>
            <a:r>
              <a:rPr lang="en-US" sz="1050" b="1" dirty="0"/>
              <a:t>Marital Tension</a:t>
            </a:r>
          </a:p>
        </p:txBody>
      </p:sp>
      <p:sp>
        <p:nvSpPr>
          <p:cNvPr id="5" name="TextBox 4">
            <a:extLst>
              <a:ext uri="{FF2B5EF4-FFF2-40B4-BE49-F238E27FC236}">
                <a16:creationId xmlns:a16="http://schemas.microsoft.com/office/drawing/2014/main" id="{D7630CBB-B78E-4A4B-884D-75A8D184A0E4}"/>
              </a:ext>
            </a:extLst>
          </p:cNvPr>
          <p:cNvSpPr txBox="1"/>
          <p:nvPr/>
        </p:nvSpPr>
        <p:spPr>
          <a:xfrm>
            <a:off x="1524000" y="1434029"/>
            <a:ext cx="2501647" cy="369332"/>
          </a:xfrm>
          <a:prstGeom prst="rect">
            <a:avLst/>
          </a:prstGeom>
          <a:noFill/>
        </p:spPr>
        <p:txBody>
          <a:bodyPr wrap="none" rtlCol="0">
            <a:spAutoFit/>
          </a:bodyPr>
          <a:lstStyle/>
          <a:p>
            <a:r>
              <a:rPr lang="en-US" dirty="0"/>
              <a:t>Live in a different state</a:t>
            </a:r>
          </a:p>
        </p:txBody>
      </p:sp>
      <p:sp>
        <p:nvSpPr>
          <p:cNvPr id="6" name="TextBox 5">
            <a:extLst>
              <a:ext uri="{FF2B5EF4-FFF2-40B4-BE49-F238E27FC236}">
                <a16:creationId xmlns:a16="http://schemas.microsoft.com/office/drawing/2014/main" id="{84ECE76B-3906-D04B-803B-2B20335D4731}"/>
              </a:ext>
            </a:extLst>
          </p:cNvPr>
          <p:cNvSpPr txBox="1"/>
          <p:nvPr/>
        </p:nvSpPr>
        <p:spPr>
          <a:xfrm>
            <a:off x="4692092" y="1392147"/>
            <a:ext cx="3659976" cy="369332"/>
          </a:xfrm>
          <a:prstGeom prst="rect">
            <a:avLst/>
          </a:prstGeom>
          <a:noFill/>
        </p:spPr>
        <p:txBody>
          <a:bodyPr wrap="none" rtlCol="0">
            <a:spAutoFit/>
          </a:bodyPr>
          <a:lstStyle/>
          <a:p>
            <a:r>
              <a:rPr lang="en-US" dirty="0"/>
              <a:t>No contact with this side of family </a:t>
            </a:r>
          </a:p>
        </p:txBody>
      </p:sp>
      <p:sp>
        <p:nvSpPr>
          <p:cNvPr id="64" name="Rectangle 4">
            <a:extLst>
              <a:ext uri="{FF2B5EF4-FFF2-40B4-BE49-F238E27FC236}">
                <a16:creationId xmlns:a16="http://schemas.microsoft.com/office/drawing/2014/main" id="{9B7AB1D7-5261-4E4F-B89C-02713915C712}"/>
              </a:ext>
            </a:extLst>
          </p:cNvPr>
          <p:cNvSpPr>
            <a:spLocks noChangeArrowheads="1"/>
          </p:cNvSpPr>
          <p:nvPr/>
        </p:nvSpPr>
        <p:spPr bwMode="auto">
          <a:xfrm>
            <a:off x="5608962" y="4943225"/>
            <a:ext cx="10668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dirty="0"/>
              <a:t>       </a:t>
            </a:r>
            <a:endParaRPr lang="en-US" altLang="en-US" dirty="0">
              <a:solidFill>
                <a:schemeClr val="bg1"/>
              </a:solidFill>
            </a:endParaRPr>
          </a:p>
        </p:txBody>
      </p:sp>
      <p:sp>
        <p:nvSpPr>
          <p:cNvPr id="65" name="Line 31">
            <a:extLst>
              <a:ext uri="{FF2B5EF4-FFF2-40B4-BE49-F238E27FC236}">
                <a16:creationId xmlns:a16="http://schemas.microsoft.com/office/drawing/2014/main" id="{8129E4E7-A5FA-A24A-A376-1B0A6A062A6D}"/>
              </a:ext>
            </a:extLst>
          </p:cNvPr>
          <p:cNvSpPr>
            <a:spLocks noChangeShapeType="1"/>
          </p:cNvSpPr>
          <p:nvPr/>
        </p:nvSpPr>
        <p:spPr bwMode="auto">
          <a:xfrm flipH="1">
            <a:off x="6161676"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Box 6">
            <a:extLst>
              <a:ext uri="{FF2B5EF4-FFF2-40B4-BE49-F238E27FC236}">
                <a16:creationId xmlns:a16="http://schemas.microsoft.com/office/drawing/2014/main" id="{D886600C-87B0-C44F-882A-7F3382E6AFA2}"/>
              </a:ext>
            </a:extLst>
          </p:cNvPr>
          <p:cNvSpPr txBox="1"/>
          <p:nvPr/>
        </p:nvSpPr>
        <p:spPr>
          <a:xfrm>
            <a:off x="5655013" y="5187572"/>
            <a:ext cx="1023037" cy="461665"/>
          </a:xfrm>
          <a:prstGeom prst="rect">
            <a:avLst/>
          </a:prstGeom>
          <a:noFill/>
        </p:spPr>
        <p:txBody>
          <a:bodyPr wrap="none" rtlCol="0">
            <a:spAutoFit/>
          </a:bodyPr>
          <a:lstStyle/>
          <a:p>
            <a:r>
              <a:rPr lang="en-US" sz="2400" dirty="0">
                <a:solidFill>
                  <a:schemeClr val="bg1"/>
                </a:solidFill>
              </a:rPr>
              <a:t>14 </a:t>
            </a:r>
            <a:r>
              <a:rPr lang="en-US" sz="2400" dirty="0" err="1">
                <a:solidFill>
                  <a:schemeClr val="bg1"/>
                </a:solidFill>
              </a:rPr>
              <a:t>yrs</a:t>
            </a:r>
            <a:endParaRPr lang="en-US" sz="2400" dirty="0">
              <a:solidFill>
                <a:schemeClr val="bg1"/>
              </a:solidFill>
            </a:endParaRPr>
          </a:p>
        </p:txBody>
      </p:sp>
      <p:sp>
        <p:nvSpPr>
          <p:cNvPr id="8" name="Oval 7">
            <a:extLst>
              <a:ext uri="{FF2B5EF4-FFF2-40B4-BE49-F238E27FC236}">
                <a16:creationId xmlns:a16="http://schemas.microsoft.com/office/drawing/2014/main" id="{6497C2A4-73D5-A041-85A0-AD5E2ECF207C}"/>
              </a:ext>
            </a:extLst>
          </p:cNvPr>
          <p:cNvSpPr/>
          <p:nvPr/>
        </p:nvSpPr>
        <p:spPr>
          <a:xfrm>
            <a:off x="2905124" y="4974905"/>
            <a:ext cx="1047750" cy="982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CB4B9E-FAAD-B647-B859-C13D0B9CF3A6}"/>
              </a:ext>
            </a:extLst>
          </p:cNvPr>
          <p:cNvSpPr txBox="1"/>
          <p:nvPr/>
        </p:nvSpPr>
        <p:spPr>
          <a:xfrm>
            <a:off x="3048001" y="5169592"/>
            <a:ext cx="851515" cy="461665"/>
          </a:xfrm>
          <a:prstGeom prst="rect">
            <a:avLst/>
          </a:prstGeom>
          <a:noFill/>
        </p:spPr>
        <p:txBody>
          <a:bodyPr wrap="none" rtlCol="0">
            <a:spAutoFit/>
          </a:bodyPr>
          <a:lstStyle/>
          <a:p>
            <a:r>
              <a:rPr lang="en-US" sz="2400" dirty="0">
                <a:solidFill>
                  <a:schemeClr val="bg1"/>
                </a:solidFill>
              </a:rPr>
              <a:t>6 </a:t>
            </a:r>
            <a:r>
              <a:rPr lang="en-US" sz="2400" dirty="0" err="1">
                <a:solidFill>
                  <a:schemeClr val="bg1"/>
                </a:solidFill>
              </a:rPr>
              <a:t>yrs</a:t>
            </a:r>
            <a:endParaRPr lang="en-US" sz="2400" dirty="0">
              <a:solidFill>
                <a:schemeClr val="bg1"/>
              </a:solidFill>
            </a:endParaRPr>
          </a:p>
        </p:txBody>
      </p:sp>
    </p:spTree>
    <p:extLst>
      <p:ext uri="{BB962C8B-B14F-4D97-AF65-F5344CB8AC3E}">
        <p14:creationId xmlns:p14="http://schemas.microsoft.com/office/powerpoint/2010/main" val="328904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CDC9-C3C5-7340-8941-35AD0AEA9C9A}"/>
              </a:ext>
            </a:extLst>
          </p:cNvPr>
          <p:cNvSpPr>
            <a:spLocks noGrp="1"/>
          </p:cNvSpPr>
          <p:nvPr>
            <p:ph type="title"/>
          </p:nvPr>
        </p:nvSpPr>
        <p:spPr>
          <a:xfrm>
            <a:off x="739627" y="-106137"/>
            <a:ext cx="7664745" cy="1338943"/>
          </a:xfrm>
        </p:spPr>
        <p:txBody>
          <a:bodyPr>
            <a:normAutofit fontScale="90000"/>
          </a:bodyPr>
          <a:lstStyle/>
          <a:p>
            <a:br>
              <a:rPr lang="en-US" dirty="0"/>
            </a:br>
            <a:r>
              <a:rPr lang="en-US" dirty="0"/>
              <a:t>	Temperament</a:t>
            </a:r>
            <a:br>
              <a:rPr lang="en-US" dirty="0"/>
            </a:br>
            <a:endParaRPr lang="en-US" dirty="0"/>
          </a:p>
        </p:txBody>
      </p:sp>
      <p:sp>
        <p:nvSpPr>
          <p:cNvPr id="3" name="Content Placeholder 2">
            <a:extLst>
              <a:ext uri="{FF2B5EF4-FFF2-40B4-BE49-F238E27FC236}">
                <a16:creationId xmlns:a16="http://schemas.microsoft.com/office/drawing/2014/main" id="{8B1DABC8-B63A-3E4F-A317-564A34A19427}"/>
              </a:ext>
            </a:extLst>
          </p:cNvPr>
          <p:cNvSpPr>
            <a:spLocks noGrp="1"/>
          </p:cNvSpPr>
          <p:nvPr>
            <p:ph idx="1"/>
          </p:nvPr>
        </p:nvSpPr>
        <p:spPr>
          <a:xfrm>
            <a:off x="481693" y="1825625"/>
            <a:ext cx="8033657" cy="4351338"/>
          </a:xfrm>
        </p:spPr>
        <p:txBody>
          <a:bodyPr>
            <a:normAutofit fontScale="92500" lnSpcReduction="10000"/>
          </a:bodyPr>
          <a:lstStyle/>
          <a:p>
            <a:pPr marL="0" indent="0" algn="ctr">
              <a:buNone/>
            </a:pPr>
            <a:r>
              <a:rPr lang="en-US" dirty="0"/>
              <a:t>Activity Level</a:t>
            </a:r>
          </a:p>
          <a:p>
            <a:pPr marL="0" indent="0" algn="ctr">
              <a:buNone/>
            </a:pPr>
            <a:r>
              <a:rPr lang="en-US" dirty="0"/>
              <a:t>Sensitivity</a:t>
            </a:r>
          </a:p>
          <a:p>
            <a:pPr marL="0" indent="0" algn="ctr">
              <a:buNone/>
            </a:pPr>
            <a:r>
              <a:rPr lang="en-US" dirty="0"/>
              <a:t>Regularity</a:t>
            </a:r>
          </a:p>
          <a:p>
            <a:pPr marL="0" indent="0" algn="ctr">
              <a:buNone/>
            </a:pPr>
            <a:r>
              <a:rPr lang="en-US" dirty="0"/>
              <a:t>Approach/Withdrawal</a:t>
            </a:r>
          </a:p>
          <a:p>
            <a:pPr marL="0" indent="0" algn="ctr">
              <a:buNone/>
            </a:pPr>
            <a:r>
              <a:rPr lang="en-US" sz="1900" dirty="0"/>
              <a:t>(Slow to warm up)</a:t>
            </a:r>
          </a:p>
          <a:p>
            <a:pPr marL="0" indent="0" algn="ctr">
              <a:buNone/>
            </a:pPr>
            <a:r>
              <a:rPr lang="en-US" dirty="0"/>
              <a:t>Adaptability</a:t>
            </a:r>
          </a:p>
          <a:p>
            <a:pPr marL="0" indent="0" algn="ctr">
              <a:buNone/>
            </a:pPr>
            <a:r>
              <a:rPr lang="en-US" dirty="0"/>
              <a:t>Mood</a:t>
            </a:r>
          </a:p>
          <a:p>
            <a:pPr marL="0" indent="0" algn="ctr">
              <a:buNone/>
            </a:pPr>
            <a:r>
              <a:rPr lang="en-US" dirty="0"/>
              <a:t>Intensity</a:t>
            </a:r>
          </a:p>
          <a:p>
            <a:pPr marL="0" indent="0" algn="ctr">
              <a:buNone/>
            </a:pPr>
            <a:r>
              <a:rPr lang="en-US" dirty="0"/>
              <a:t>Persistence</a:t>
            </a:r>
          </a:p>
          <a:p>
            <a:pPr marL="0" indent="0" algn="ctr">
              <a:buNone/>
            </a:pPr>
            <a:r>
              <a:rPr lang="en-US" dirty="0"/>
              <a:t>Distractibility</a:t>
            </a:r>
          </a:p>
        </p:txBody>
      </p:sp>
      <p:sp>
        <p:nvSpPr>
          <p:cNvPr id="4" name="TextBox 3">
            <a:extLst>
              <a:ext uri="{FF2B5EF4-FFF2-40B4-BE49-F238E27FC236}">
                <a16:creationId xmlns:a16="http://schemas.microsoft.com/office/drawing/2014/main" id="{432F2D8C-CE90-0E4E-9BCD-2BAB29C6518A}"/>
              </a:ext>
            </a:extLst>
          </p:cNvPr>
          <p:cNvSpPr txBox="1"/>
          <p:nvPr/>
        </p:nvSpPr>
        <p:spPr>
          <a:xfrm>
            <a:off x="4995762" y="6391402"/>
            <a:ext cx="3765774" cy="307777"/>
          </a:xfrm>
          <a:prstGeom prst="rect">
            <a:avLst/>
          </a:prstGeom>
          <a:noFill/>
          <a:ln>
            <a:solidFill>
              <a:schemeClr val="accent1">
                <a:lumMod val="75000"/>
              </a:schemeClr>
            </a:solidFill>
          </a:ln>
        </p:spPr>
        <p:txBody>
          <a:bodyPr wrap="none" rtlCol="0">
            <a:spAutoFit/>
          </a:bodyPr>
          <a:lstStyle/>
          <a:p>
            <a:r>
              <a:rPr lang="en-US" sz="1400" dirty="0"/>
              <a:t>http://</a:t>
            </a:r>
            <a:r>
              <a:rPr lang="en-US" sz="1400" dirty="0" err="1"/>
              <a:t>csefel.vanderbilt.edu</a:t>
            </a:r>
            <a:r>
              <a:rPr lang="en-US" sz="1400" dirty="0"/>
              <a:t>/briefs/wwb_23.pdf</a:t>
            </a:r>
          </a:p>
        </p:txBody>
      </p:sp>
      <p:pic>
        <p:nvPicPr>
          <p:cNvPr id="5" name="Picture 4">
            <a:extLst>
              <a:ext uri="{FF2B5EF4-FFF2-40B4-BE49-F238E27FC236}">
                <a16:creationId xmlns:a16="http://schemas.microsoft.com/office/drawing/2014/main" id="{744C18EE-2A3F-C443-9D04-35D1513C9797}"/>
              </a:ext>
            </a:extLst>
          </p:cNvPr>
          <p:cNvPicPr>
            <a:picLocks noChangeAspect="1"/>
          </p:cNvPicPr>
          <p:nvPr/>
        </p:nvPicPr>
        <p:blipFill>
          <a:blip r:embed="rId2"/>
          <a:stretch>
            <a:fillRect/>
          </a:stretch>
        </p:blipFill>
        <p:spPr>
          <a:xfrm>
            <a:off x="739627" y="4724417"/>
            <a:ext cx="2457361" cy="1513097"/>
          </a:xfrm>
          <a:prstGeom prst="rect">
            <a:avLst/>
          </a:prstGeom>
          <a:ln w="28575">
            <a:solidFill>
              <a:schemeClr val="accent1">
                <a:lumMod val="75000"/>
              </a:schemeClr>
            </a:solidFill>
          </a:ln>
        </p:spPr>
      </p:pic>
      <p:pic>
        <p:nvPicPr>
          <p:cNvPr id="6" name="Picture 5">
            <a:extLst>
              <a:ext uri="{FF2B5EF4-FFF2-40B4-BE49-F238E27FC236}">
                <a16:creationId xmlns:a16="http://schemas.microsoft.com/office/drawing/2014/main" id="{3B2CC1B0-9138-EF41-B2BB-0C148FA43C12}"/>
              </a:ext>
            </a:extLst>
          </p:cNvPr>
          <p:cNvPicPr>
            <a:picLocks noChangeAspect="1"/>
          </p:cNvPicPr>
          <p:nvPr/>
        </p:nvPicPr>
        <p:blipFill>
          <a:blip r:embed="rId3"/>
          <a:stretch>
            <a:fillRect/>
          </a:stretch>
        </p:blipFill>
        <p:spPr>
          <a:xfrm>
            <a:off x="6229707" y="1575215"/>
            <a:ext cx="2630580" cy="1753720"/>
          </a:xfrm>
          <a:prstGeom prst="rect">
            <a:avLst/>
          </a:prstGeom>
          <a:ln w="28575">
            <a:solidFill>
              <a:schemeClr val="accent1">
                <a:lumMod val="75000"/>
              </a:schemeClr>
            </a:solidFill>
          </a:ln>
        </p:spPr>
      </p:pic>
      <p:sp>
        <p:nvSpPr>
          <p:cNvPr id="9" name="TextBox 8">
            <a:extLst>
              <a:ext uri="{FF2B5EF4-FFF2-40B4-BE49-F238E27FC236}">
                <a16:creationId xmlns:a16="http://schemas.microsoft.com/office/drawing/2014/main" id="{0C5831CD-E89B-4961-B7B0-40FA4BCF1398}"/>
              </a:ext>
            </a:extLst>
          </p:cNvPr>
          <p:cNvSpPr txBox="1"/>
          <p:nvPr/>
        </p:nvSpPr>
        <p:spPr>
          <a:xfrm>
            <a:off x="2619830" y="786028"/>
            <a:ext cx="4576100" cy="369332"/>
          </a:xfrm>
          <a:prstGeom prst="rect">
            <a:avLst/>
          </a:prstGeom>
          <a:noFill/>
        </p:spPr>
        <p:txBody>
          <a:bodyPr wrap="square" rtlCol="0">
            <a:spAutoFit/>
          </a:bodyPr>
          <a:lstStyle/>
          <a:p>
            <a:pPr algn="ctr"/>
            <a:r>
              <a:rPr lang="en-US" sz="1800" dirty="0">
                <a:solidFill>
                  <a:schemeClr val="bg1"/>
                </a:solidFill>
              </a:rPr>
              <a:t>Individual Differences—Removes Blame</a:t>
            </a:r>
            <a:endParaRPr lang="en-US" dirty="0">
              <a:solidFill>
                <a:schemeClr val="bg1"/>
              </a:solidFill>
            </a:endParaRPr>
          </a:p>
        </p:txBody>
      </p:sp>
      <p:pic>
        <p:nvPicPr>
          <p:cNvPr id="10" name="Picture 9">
            <a:extLst>
              <a:ext uri="{FF2B5EF4-FFF2-40B4-BE49-F238E27FC236}">
                <a16:creationId xmlns:a16="http://schemas.microsoft.com/office/drawing/2014/main" id="{31420789-4800-7D48-AFD0-6A2AEF33073C}"/>
              </a:ext>
            </a:extLst>
          </p:cNvPr>
          <p:cNvPicPr>
            <a:picLocks noChangeAspect="1"/>
          </p:cNvPicPr>
          <p:nvPr/>
        </p:nvPicPr>
        <p:blipFill>
          <a:blip r:embed="rId4"/>
          <a:stretch>
            <a:fillRect/>
          </a:stretch>
        </p:blipFill>
        <p:spPr>
          <a:xfrm>
            <a:off x="481693" y="1765074"/>
            <a:ext cx="2024683" cy="2024683"/>
          </a:xfrm>
          <a:prstGeom prst="rect">
            <a:avLst/>
          </a:prstGeom>
        </p:spPr>
      </p:pic>
      <p:pic>
        <p:nvPicPr>
          <p:cNvPr id="11" name="Picture 10">
            <a:extLst>
              <a:ext uri="{FF2B5EF4-FFF2-40B4-BE49-F238E27FC236}">
                <a16:creationId xmlns:a16="http://schemas.microsoft.com/office/drawing/2014/main" id="{4ABB2BFD-2F56-1348-96EB-54F8FC680BFB}"/>
              </a:ext>
            </a:extLst>
          </p:cNvPr>
          <p:cNvPicPr>
            <a:picLocks noChangeAspect="1"/>
          </p:cNvPicPr>
          <p:nvPr/>
        </p:nvPicPr>
        <p:blipFill>
          <a:blip r:embed="rId5"/>
          <a:stretch>
            <a:fillRect/>
          </a:stretch>
        </p:blipFill>
        <p:spPr>
          <a:xfrm>
            <a:off x="5804807" y="3921754"/>
            <a:ext cx="2857500" cy="1905000"/>
          </a:xfrm>
          <a:prstGeom prst="rect">
            <a:avLst/>
          </a:prstGeom>
        </p:spPr>
      </p:pic>
    </p:spTree>
    <p:extLst>
      <p:ext uri="{BB962C8B-B14F-4D97-AF65-F5344CB8AC3E}">
        <p14:creationId xmlns:p14="http://schemas.microsoft.com/office/powerpoint/2010/main" val="399234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a:xfrm>
            <a:off x="919674" y="326232"/>
            <a:ext cx="7664745" cy="903288"/>
          </a:xfrm>
        </p:spPr>
        <p:txBody>
          <a:bodyPr>
            <a:normAutofit/>
          </a:bodyPr>
          <a:lstStyle/>
          <a:p>
            <a:br>
              <a:rPr lang="en-US" sz="1600" dirty="0"/>
            </a:br>
            <a:r>
              <a:rPr lang="en-US" sz="1600" dirty="0"/>
              <a:t>           </a:t>
            </a:r>
            <a:r>
              <a:rPr lang="en-US" sz="4000" dirty="0"/>
              <a:t>Seven Sources of Anxiety</a:t>
            </a:r>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nvGraphicFramePr>
        <p:xfrm>
          <a:off x="348345" y="2114548"/>
          <a:ext cx="8511186" cy="40624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91B6EFC-58D1-9147-B752-BFDD85FED1CE}"/>
              </a:ext>
            </a:extLst>
          </p:cNvPr>
          <p:cNvSpPr txBox="1"/>
          <p:nvPr/>
        </p:nvSpPr>
        <p:spPr>
          <a:xfrm>
            <a:off x="1486172" y="2778996"/>
            <a:ext cx="1736373" cy="369332"/>
          </a:xfrm>
          <a:prstGeom prst="rect">
            <a:avLst/>
          </a:prstGeom>
          <a:noFill/>
        </p:spPr>
        <p:txBody>
          <a:bodyPr wrap="none" rtlCol="0">
            <a:spAutoFit/>
          </a:bodyPr>
          <a:lstStyle/>
          <a:p>
            <a:r>
              <a:rPr lang="en-US" i="1" dirty="0"/>
              <a:t>More biological</a:t>
            </a:r>
          </a:p>
        </p:txBody>
      </p:sp>
      <p:sp>
        <p:nvSpPr>
          <p:cNvPr id="5" name="TextBox 4">
            <a:extLst>
              <a:ext uri="{FF2B5EF4-FFF2-40B4-BE49-F238E27FC236}">
                <a16:creationId xmlns:a16="http://schemas.microsoft.com/office/drawing/2014/main" id="{2401D3A0-E6B0-C241-ACAE-CF20B77F5914}"/>
              </a:ext>
            </a:extLst>
          </p:cNvPr>
          <p:cNvSpPr txBox="1"/>
          <p:nvPr/>
        </p:nvSpPr>
        <p:spPr>
          <a:xfrm>
            <a:off x="5816441" y="2789673"/>
            <a:ext cx="1800493" cy="369332"/>
          </a:xfrm>
          <a:prstGeom prst="rect">
            <a:avLst/>
          </a:prstGeom>
          <a:noFill/>
        </p:spPr>
        <p:txBody>
          <a:bodyPr wrap="none" rtlCol="0">
            <a:spAutoFit/>
          </a:bodyPr>
          <a:lstStyle/>
          <a:p>
            <a:r>
              <a:rPr lang="en-US" i="1" dirty="0"/>
              <a:t>More existential</a:t>
            </a:r>
          </a:p>
        </p:txBody>
      </p:sp>
    </p:spTree>
    <p:extLst>
      <p:ext uri="{BB962C8B-B14F-4D97-AF65-F5344CB8AC3E}">
        <p14:creationId xmlns:p14="http://schemas.microsoft.com/office/powerpoint/2010/main" val="379309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a:xfrm>
            <a:off x="739627" y="375250"/>
            <a:ext cx="7664745" cy="903288"/>
          </a:xfrm>
        </p:spPr>
        <p:txBody>
          <a:bodyPr>
            <a:normAutofit/>
          </a:bodyPr>
          <a:lstStyle/>
          <a:p>
            <a:r>
              <a:rPr lang="en-US" sz="4800" dirty="0"/>
              <a:t>Part 2: Overview</a:t>
            </a:r>
            <a:endParaRPr lang="en-US" sz="9600" dirty="0"/>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extLst>
              <p:ext uri="{D42A27DB-BD31-4B8C-83A1-F6EECF244321}">
                <p14:modId xmlns:p14="http://schemas.microsoft.com/office/powerpoint/2010/main" val="30945123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nvGraphicFramePr>
        <p:xfrm>
          <a:off x="982980" y="2114548"/>
          <a:ext cx="7178040" cy="3988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a:extLst>
              <a:ext uri="{FF2B5EF4-FFF2-40B4-BE49-F238E27FC236}">
                <a16:creationId xmlns:a16="http://schemas.microsoft.com/office/drawing/2014/main" id="{65FEE2C4-1917-B64A-8A40-671AEC195290}"/>
              </a:ext>
            </a:extLst>
          </p:cNvPr>
          <p:cNvCxnSpPr>
            <a:cxnSpLocks/>
          </p:cNvCxnSpPr>
          <p:nvPr/>
        </p:nvCxnSpPr>
        <p:spPr>
          <a:xfrm>
            <a:off x="3861582" y="2004646"/>
            <a:ext cx="0" cy="38545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EE35AB-A892-D843-9703-F175263C7273}"/>
              </a:ext>
            </a:extLst>
          </p:cNvPr>
          <p:cNvSpPr txBox="1"/>
          <p:nvPr/>
        </p:nvSpPr>
        <p:spPr>
          <a:xfrm>
            <a:off x="2022172" y="2536035"/>
            <a:ext cx="800219" cy="369332"/>
          </a:xfrm>
          <a:prstGeom prst="rect">
            <a:avLst/>
          </a:prstGeom>
          <a:noFill/>
          <a:ln>
            <a:solidFill>
              <a:schemeClr val="accent1">
                <a:lumMod val="75000"/>
              </a:schemeClr>
            </a:solidFill>
          </a:ln>
        </p:spPr>
        <p:txBody>
          <a:bodyPr wrap="none" rtlCol="0">
            <a:spAutoFit/>
          </a:bodyPr>
          <a:lstStyle/>
          <a:p>
            <a:r>
              <a:rPr lang="en-US" dirty="0"/>
              <a:t>Part 1</a:t>
            </a:r>
          </a:p>
        </p:txBody>
      </p:sp>
      <p:sp>
        <p:nvSpPr>
          <p:cNvPr id="9" name="TextBox 8">
            <a:extLst>
              <a:ext uri="{FF2B5EF4-FFF2-40B4-BE49-F238E27FC236}">
                <a16:creationId xmlns:a16="http://schemas.microsoft.com/office/drawing/2014/main" id="{2013AA7F-3CDB-A74E-8865-829C01A02BE9}"/>
              </a:ext>
            </a:extLst>
          </p:cNvPr>
          <p:cNvSpPr txBox="1"/>
          <p:nvPr/>
        </p:nvSpPr>
        <p:spPr>
          <a:xfrm>
            <a:off x="4621624" y="2397536"/>
            <a:ext cx="800219" cy="646331"/>
          </a:xfrm>
          <a:prstGeom prst="rect">
            <a:avLst/>
          </a:prstGeom>
          <a:noFill/>
          <a:ln>
            <a:solidFill>
              <a:schemeClr val="accent1">
                <a:lumMod val="75000"/>
              </a:schemeClr>
            </a:solidFill>
          </a:ln>
        </p:spPr>
        <p:txBody>
          <a:bodyPr wrap="none" rtlCol="0">
            <a:spAutoFit/>
          </a:bodyPr>
          <a:lstStyle/>
          <a:p>
            <a:pPr algn="ctr"/>
            <a:r>
              <a:rPr lang="en-US" dirty="0"/>
              <a:t>Part 2</a:t>
            </a:r>
          </a:p>
          <a:p>
            <a:pPr algn="ctr"/>
            <a:r>
              <a:rPr lang="en-US" dirty="0"/>
              <a:t>Today</a:t>
            </a:r>
          </a:p>
        </p:txBody>
      </p:sp>
      <p:sp>
        <p:nvSpPr>
          <p:cNvPr id="3" name="TextBox 2">
            <a:extLst>
              <a:ext uri="{FF2B5EF4-FFF2-40B4-BE49-F238E27FC236}">
                <a16:creationId xmlns:a16="http://schemas.microsoft.com/office/drawing/2014/main" id="{D7865431-0233-9E40-87BA-9887AAE18737}"/>
              </a:ext>
            </a:extLst>
          </p:cNvPr>
          <p:cNvSpPr txBox="1"/>
          <p:nvPr/>
        </p:nvSpPr>
        <p:spPr>
          <a:xfrm>
            <a:off x="4026306" y="4914900"/>
            <a:ext cx="2512226" cy="461665"/>
          </a:xfrm>
          <a:prstGeom prst="rect">
            <a:avLst/>
          </a:prstGeom>
          <a:solidFill>
            <a:schemeClr val="accent1">
              <a:lumMod val="75000"/>
            </a:schemeClr>
          </a:solidFill>
        </p:spPr>
        <p:txBody>
          <a:bodyPr wrap="none" rtlCol="0">
            <a:spAutoFit/>
          </a:bodyPr>
          <a:lstStyle/>
          <a:p>
            <a:r>
              <a:rPr lang="en-US" sz="2400" dirty="0">
                <a:solidFill>
                  <a:schemeClr val="bg1"/>
                </a:solidFill>
              </a:rPr>
              <a:t>The Case of Billy</a:t>
            </a:r>
          </a:p>
        </p:txBody>
      </p:sp>
    </p:spTree>
    <p:extLst>
      <p:ext uri="{BB962C8B-B14F-4D97-AF65-F5344CB8AC3E}">
        <p14:creationId xmlns:p14="http://schemas.microsoft.com/office/powerpoint/2010/main" val="262087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D8BE-B94D-46BF-AC9B-94ACEFEB2C1D}"/>
              </a:ext>
            </a:extLst>
          </p:cNvPr>
          <p:cNvSpPr>
            <a:spLocks noGrp="1"/>
          </p:cNvSpPr>
          <p:nvPr>
            <p:ph type="title"/>
          </p:nvPr>
        </p:nvSpPr>
        <p:spPr/>
        <p:txBody>
          <a:bodyPr>
            <a:normAutofit/>
          </a:bodyPr>
          <a:lstStyle/>
          <a:p>
            <a:br>
              <a:rPr lang="en-US" sz="1600" dirty="0"/>
            </a:br>
            <a:r>
              <a:rPr lang="en-US" sz="3100" dirty="0"/>
              <a:t>Development, Anxiety, Autism &amp; FEDL</a:t>
            </a:r>
            <a:endParaRPr lang="en-US" sz="4000" dirty="0"/>
          </a:p>
        </p:txBody>
      </p:sp>
      <p:graphicFrame>
        <p:nvGraphicFramePr>
          <p:cNvPr id="5" name="Content Placeholder 4">
            <a:extLst>
              <a:ext uri="{FF2B5EF4-FFF2-40B4-BE49-F238E27FC236}">
                <a16:creationId xmlns:a16="http://schemas.microsoft.com/office/drawing/2014/main" id="{2CF6C7DF-38B7-F54F-868E-EB22834738E1}"/>
              </a:ext>
            </a:extLst>
          </p:cNvPr>
          <p:cNvGraphicFramePr>
            <a:graphicFrameLocks noGrp="1"/>
          </p:cNvGraphicFramePr>
          <p:nvPr>
            <p:ph idx="1"/>
            <p:extLst>
              <p:ext uri="{D42A27DB-BD31-4B8C-83A1-F6EECF244321}">
                <p14:modId xmlns:p14="http://schemas.microsoft.com/office/powerpoint/2010/main" val="4235730784"/>
              </p:ext>
            </p:extLst>
          </p:nvPr>
        </p:nvGraphicFramePr>
        <p:xfrm>
          <a:off x="996043" y="1825625"/>
          <a:ext cx="7886700" cy="4874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a:extLst>
              <a:ext uri="{FF2B5EF4-FFF2-40B4-BE49-F238E27FC236}">
                <a16:creationId xmlns:a16="http://schemas.microsoft.com/office/drawing/2014/main" id="{98C84172-994D-9345-B7C1-6F228B7FC34F}"/>
              </a:ext>
            </a:extLst>
          </p:cNvPr>
          <p:cNvSpPr/>
          <p:nvPr/>
        </p:nvSpPr>
        <p:spPr>
          <a:xfrm rot="16200000">
            <a:off x="-1855852" y="3750122"/>
            <a:ext cx="4450263" cy="738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8D88D8-67E2-9F47-A3D6-89634CF8917D}"/>
              </a:ext>
            </a:extLst>
          </p:cNvPr>
          <p:cNvSpPr txBox="1"/>
          <p:nvPr/>
        </p:nvSpPr>
        <p:spPr>
          <a:xfrm>
            <a:off x="174354" y="3184071"/>
            <a:ext cx="389850" cy="2031325"/>
          </a:xfrm>
          <a:prstGeom prst="rect">
            <a:avLst/>
          </a:prstGeom>
          <a:solidFill>
            <a:schemeClr val="accent1">
              <a:lumMod val="40000"/>
              <a:lumOff val="60000"/>
            </a:schemeClr>
          </a:solidFill>
        </p:spPr>
        <p:txBody>
          <a:bodyPr wrap="none" rtlCol="0">
            <a:spAutoFit/>
          </a:bodyPr>
          <a:lstStyle/>
          <a:p>
            <a:pPr algn="ctr"/>
            <a:r>
              <a:rPr lang="en-US" b="1" dirty="0">
                <a:solidFill>
                  <a:srgbClr val="FF0000"/>
                </a:solidFill>
              </a:rPr>
              <a:t>A</a:t>
            </a:r>
          </a:p>
          <a:p>
            <a:pPr algn="ctr"/>
            <a:r>
              <a:rPr lang="en-US" b="1" dirty="0">
                <a:solidFill>
                  <a:srgbClr val="FF0000"/>
                </a:solidFill>
              </a:rPr>
              <a:t>N</a:t>
            </a:r>
          </a:p>
          <a:p>
            <a:pPr algn="ctr"/>
            <a:r>
              <a:rPr lang="en-US" b="1" dirty="0">
                <a:solidFill>
                  <a:srgbClr val="FF0000"/>
                </a:solidFill>
              </a:rPr>
              <a:t>X</a:t>
            </a:r>
          </a:p>
          <a:p>
            <a:pPr algn="ctr"/>
            <a:r>
              <a:rPr lang="en-US" b="1" dirty="0">
                <a:solidFill>
                  <a:srgbClr val="FF0000"/>
                </a:solidFill>
              </a:rPr>
              <a:t>I</a:t>
            </a:r>
          </a:p>
          <a:p>
            <a:pPr algn="ctr"/>
            <a:r>
              <a:rPr lang="en-US" b="1" dirty="0">
                <a:solidFill>
                  <a:srgbClr val="FF0000"/>
                </a:solidFill>
              </a:rPr>
              <a:t>E</a:t>
            </a:r>
          </a:p>
          <a:p>
            <a:pPr algn="ctr"/>
            <a:r>
              <a:rPr lang="en-US" b="1" dirty="0">
                <a:solidFill>
                  <a:srgbClr val="FF0000"/>
                </a:solidFill>
              </a:rPr>
              <a:t>T </a:t>
            </a:r>
          </a:p>
          <a:p>
            <a:pPr algn="ctr"/>
            <a:r>
              <a:rPr lang="en-US" b="1" dirty="0">
                <a:solidFill>
                  <a:srgbClr val="FF0000"/>
                </a:solidFill>
              </a:rPr>
              <a:t>Y</a:t>
            </a:r>
          </a:p>
        </p:txBody>
      </p:sp>
      <p:sp>
        <p:nvSpPr>
          <p:cNvPr id="8" name="TextBox 7">
            <a:extLst>
              <a:ext uri="{FF2B5EF4-FFF2-40B4-BE49-F238E27FC236}">
                <a16:creationId xmlns:a16="http://schemas.microsoft.com/office/drawing/2014/main" id="{6E8EF48B-FE02-9B46-BDB0-A7331192A61F}"/>
              </a:ext>
            </a:extLst>
          </p:cNvPr>
          <p:cNvSpPr txBox="1"/>
          <p:nvPr/>
        </p:nvSpPr>
        <p:spPr>
          <a:xfrm>
            <a:off x="0" y="1495180"/>
            <a:ext cx="761747" cy="369332"/>
          </a:xfrm>
          <a:prstGeom prst="rect">
            <a:avLst/>
          </a:prstGeom>
          <a:noFill/>
        </p:spPr>
        <p:txBody>
          <a:bodyPr wrap="none" rtlCol="0">
            <a:spAutoFit/>
          </a:bodyPr>
          <a:lstStyle/>
          <a:p>
            <a:r>
              <a:rPr lang="en-US" dirty="0"/>
              <a:t>HIGH</a:t>
            </a:r>
          </a:p>
        </p:txBody>
      </p:sp>
      <p:sp>
        <p:nvSpPr>
          <p:cNvPr id="9" name="TextBox 8">
            <a:extLst>
              <a:ext uri="{FF2B5EF4-FFF2-40B4-BE49-F238E27FC236}">
                <a16:creationId xmlns:a16="http://schemas.microsoft.com/office/drawing/2014/main" id="{F3AA438F-71A3-EC4F-A5E7-CFEEC3A105F4}"/>
              </a:ext>
            </a:extLst>
          </p:cNvPr>
          <p:cNvSpPr txBox="1"/>
          <p:nvPr/>
        </p:nvSpPr>
        <p:spPr>
          <a:xfrm>
            <a:off x="51296" y="6515544"/>
            <a:ext cx="710451" cy="369332"/>
          </a:xfrm>
          <a:prstGeom prst="rect">
            <a:avLst/>
          </a:prstGeom>
          <a:noFill/>
        </p:spPr>
        <p:txBody>
          <a:bodyPr wrap="none" rtlCol="0">
            <a:spAutoFit/>
          </a:bodyPr>
          <a:lstStyle/>
          <a:p>
            <a:r>
              <a:rPr lang="en-US" dirty="0"/>
              <a:t>LOW</a:t>
            </a:r>
          </a:p>
        </p:txBody>
      </p:sp>
    </p:spTree>
    <p:extLst>
      <p:ext uri="{BB962C8B-B14F-4D97-AF65-F5344CB8AC3E}">
        <p14:creationId xmlns:p14="http://schemas.microsoft.com/office/powerpoint/2010/main" val="99083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CF88-CEA3-584E-B7CF-F109D6952301}"/>
              </a:ext>
            </a:extLst>
          </p:cNvPr>
          <p:cNvSpPr>
            <a:spLocks noGrp="1"/>
          </p:cNvSpPr>
          <p:nvPr>
            <p:ph type="title"/>
          </p:nvPr>
        </p:nvSpPr>
        <p:spPr>
          <a:xfrm>
            <a:off x="1193403" y="229393"/>
            <a:ext cx="7664745" cy="903288"/>
          </a:xfrm>
        </p:spPr>
        <p:txBody>
          <a:bodyPr>
            <a:normAutofit fontScale="90000"/>
          </a:bodyPr>
          <a:lstStyle/>
          <a:p>
            <a:br>
              <a:rPr lang="en-US" sz="1600" dirty="0"/>
            </a:br>
            <a:r>
              <a:rPr lang="en-US" sz="4000" dirty="0"/>
              <a:t>Anxieties are Stage and Age Related</a:t>
            </a:r>
          </a:p>
        </p:txBody>
      </p:sp>
      <p:graphicFrame>
        <p:nvGraphicFramePr>
          <p:cNvPr id="4" name="Content Placeholder 3">
            <a:extLst>
              <a:ext uri="{FF2B5EF4-FFF2-40B4-BE49-F238E27FC236}">
                <a16:creationId xmlns:a16="http://schemas.microsoft.com/office/drawing/2014/main" id="{30ADF9CF-10AE-3348-9CC8-80A182A7795C}"/>
              </a:ext>
            </a:extLst>
          </p:cNvPr>
          <p:cNvGraphicFramePr>
            <a:graphicFrameLocks noGrp="1"/>
          </p:cNvGraphicFramePr>
          <p:nvPr>
            <p:ph idx="1"/>
            <p:extLst>
              <p:ext uri="{D42A27DB-BD31-4B8C-83A1-F6EECF244321}">
                <p14:modId xmlns:p14="http://schemas.microsoft.com/office/powerpoint/2010/main" val="722481933"/>
              </p:ext>
            </p:extLst>
          </p:nvPr>
        </p:nvGraphicFramePr>
        <p:xfrm>
          <a:off x="-685800" y="1825625"/>
          <a:ext cx="11049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73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8631-6A37-5C44-BBB1-5F0F2D9067C7}"/>
              </a:ext>
            </a:extLst>
          </p:cNvPr>
          <p:cNvSpPr>
            <a:spLocks noGrp="1"/>
          </p:cNvSpPr>
          <p:nvPr>
            <p:ph type="title"/>
          </p:nvPr>
        </p:nvSpPr>
        <p:spPr>
          <a:xfrm>
            <a:off x="989018" y="59317"/>
            <a:ext cx="7664745" cy="1037964"/>
          </a:xfrm>
          <a:ln>
            <a:noFill/>
          </a:ln>
        </p:spPr>
        <p:txBody>
          <a:bodyPr>
            <a:normAutofit fontScale="90000"/>
          </a:bodyPr>
          <a:lstStyle/>
          <a:p>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In Autism &amp; Anxiety: Part 1 </a:t>
            </a:r>
            <a:br>
              <a:rPr lang="en-US" sz="6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EDDE32-FAB6-474A-8F3F-63C318262B45}"/>
              </a:ext>
            </a:extLst>
          </p:cNvPr>
          <p:cNvSpPr>
            <a:spLocks noGrp="1"/>
          </p:cNvSpPr>
          <p:nvPr>
            <p:ph idx="1"/>
          </p:nvPr>
        </p:nvSpPr>
        <p:spPr>
          <a:xfrm>
            <a:off x="121755" y="1477286"/>
            <a:ext cx="8743950" cy="5077150"/>
          </a:xfrm>
        </p:spPr>
        <p:txBody>
          <a:bodyPr>
            <a:normAutofit lnSpcReduction="10000"/>
          </a:bodyPr>
          <a:lstStyle/>
          <a:p>
            <a:pPr>
              <a:lnSpc>
                <a:spcPct val="110000"/>
              </a:lnSpc>
            </a:pPr>
            <a:r>
              <a:rPr lang="en-US" sz="2400" b="1" i="1" dirty="0">
                <a:solidFill>
                  <a:schemeClr val="bg2">
                    <a:lumMod val="75000"/>
                  </a:schemeClr>
                </a:solidFill>
              </a:rPr>
              <a:t>I presented the case for </a:t>
            </a:r>
            <a:r>
              <a:rPr lang="en-US" sz="2400" b="1" i="1" u="sng" dirty="0">
                <a:solidFill>
                  <a:schemeClr val="bg2">
                    <a:lumMod val="75000"/>
                  </a:schemeClr>
                </a:solidFill>
              </a:rPr>
              <a:t>using</a:t>
            </a:r>
            <a:r>
              <a:rPr lang="en-US" sz="2400" b="1" i="1" dirty="0">
                <a:solidFill>
                  <a:schemeClr val="bg2">
                    <a:lumMod val="75000"/>
                  </a:schemeClr>
                </a:solidFill>
              </a:rPr>
              <a:t> anxiety and upset to promote coping, resilience, and improved development</a:t>
            </a:r>
          </a:p>
          <a:p>
            <a:pPr lvl="1">
              <a:lnSpc>
                <a:spcPct val="110000"/>
              </a:lnSpc>
            </a:pPr>
            <a:r>
              <a:rPr lang="en-US" sz="2000" dirty="0">
                <a:solidFill>
                  <a:schemeClr val="bg2">
                    <a:lumMod val="75000"/>
                  </a:schemeClr>
                </a:solidFill>
              </a:rPr>
              <a:t>Two-edged sword: The higher development, the more fears and anxieties</a:t>
            </a:r>
          </a:p>
          <a:p>
            <a:pPr lvl="1">
              <a:lnSpc>
                <a:spcPct val="110000"/>
              </a:lnSpc>
            </a:pPr>
            <a:r>
              <a:rPr lang="en-US" sz="2000" dirty="0">
                <a:solidFill>
                  <a:schemeClr val="bg2">
                    <a:lumMod val="75000"/>
                  </a:schemeClr>
                </a:solidFill>
              </a:rPr>
              <a:t>If not recognized and handled well it can not only impair developmental progress but lead to chronic anxiety</a:t>
            </a:r>
          </a:p>
          <a:p>
            <a:pPr>
              <a:lnSpc>
                <a:spcPct val="110000"/>
              </a:lnSpc>
            </a:pPr>
            <a:r>
              <a:rPr lang="en-US" sz="2400" dirty="0">
                <a:solidFill>
                  <a:schemeClr val="bg2">
                    <a:lumMod val="75000"/>
                  </a:schemeClr>
                </a:solidFill>
              </a:rPr>
              <a:t>Fear, Panic, and Rage are ‘built in’ to our brains (</a:t>
            </a:r>
            <a:r>
              <a:rPr lang="en-US" sz="2400" dirty="0" err="1">
                <a:solidFill>
                  <a:schemeClr val="bg2">
                    <a:lumMod val="75000"/>
                  </a:schemeClr>
                </a:solidFill>
              </a:rPr>
              <a:t>Panksepp</a:t>
            </a:r>
            <a:r>
              <a:rPr lang="en-US" sz="2400" dirty="0">
                <a:solidFill>
                  <a:schemeClr val="bg2">
                    <a:lumMod val="75000"/>
                  </a:schemeClr>
                </a:solidFill>
              </a:rPr>
              <a:t>)</a:t>
            </a:r>
            <a:endParaRPr lang="en-US" sz="2400" dirty="0">
              <a:solidFill>
                <a:schemeClr val="bg2">
                  <a:lumMod val="75000"/>
                </a:schemeClr>
              </a:solidFill>
              <a:highlight>
                <a:srgbClr val="FFFF00"/>
              </a:highlight>
            </a:endParaRPr>
          </a:p>
          <a:p>
            <a:pPr>
              <a:lnSpc>
                <a:spcPct val="110000"/>
              </a:lnSpc>
            </a:pPr>
            <a:r>
              <a:rPr lang="en-US" sz="2400" dirty="0">
                <a:solidFill>
                  <a:schemeClr val="bg2">
                    <a:lumMod val="75000"/>
                  </a:schemeClr>
                </a:solidFill>
              </a:rPr>
              <a:t>He comes by it honestly: The Genetics of Anxiety</a:t>
            </a:r>
          </a:p>
          <a:p>
            <a:pPr>
              <a:lnSpc>
                <a:spcPct val="110000"/>
              </a:lnSpc>
            </a:pPr>
            <a:r>
              <a:rPr lang="en-US" sz="2400" dirty="0"/>
              <a:t>There are </a:t>
            </a:r>
            <a:r>
              <a:rPr lang="en-US" sz="2400" i="1" dirty="0"/>
              <a:t>so</a:t>
            </a:r>
            <a:r>
              <a:rPr lang="en-US" sz="2400" dirty="0"/>
              <a:t> many fear/anxiety forces that the child cannot cope and all efforts to self regulate don’t work</a:t>
            </a:r>
          </a:p>
          <a:p>
            <a:pPr>
              <a:lnSpc>
                <a:spcPct val="110000"/>
              </a:lnSpc>
            </a:pPr>
            <a:r>
              <a:rPr lang="en-US" sz="2400" dirty="0"/>
              <a:t>How do we help these kids with autism with all the demands and stresses of life?</a:t>
            </a:r>
          </a:p>
          <a:p>
            <a:pPr marL="0" indent="0">
              <a:lnSpc>
                <a:spcPct val="110000"/>
              </a:lnSpc>
              <a:buNone/>
            </a:pPr>
            <a:endParaRPr lang="en-US" sz="2400" dirty="0"/>
          </a:p>
        </p:txBody>
      </p:sp>
    </p:spTree>
    <p:extLst>
      <p:ext uri="{BB962C8B-B14F-4D97-AF65-F5344CB8AC3E}">
        <p14:creationId xmlns:p14="http://schemas.microsoft.com/office/powerpoint/2010/main" val="29934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32B0-1B0A-D54A-AF11-83FFCB34DDF0}"/>
              </a:ext>
            </a:extLst>
          </p:cNvPr>
          <p:cNvSpPr>
            <a:spLocks noGrp="1"/>
          </p:cNvSpPr>
          <p:nvPr>
            <p:ph type="title"/>
          </p:nvPr>
        </p:nvSpPr>
        <p:spPr>
          <a:xfrm>
            <a:off x="1235445" y="389017"/>
            <a:ext cx="7664745" cy="903288"/>
          </a:xfrm>
        </p:spPr>
        <p:txBody>
          <a:bodyPr/>
          <a:lstStyle/>
          <a:p>
            <a:r>
              <a:rPr lang="en-US" dirty="0"/>
              <a:t>Sometimes Biology Wins</a:t>
            </a:r>
          </a:p>
        </p:txBody>
      </p:sp>
      <p:pic>
        <p:nvPicPr>
          <p:cNvPr id="4" name="Picture 3">
            <a:extLst>
              <a:ext uri="{FF2B5EF4-FFF2-40B4-BE49-F238E27FC236}">
                <a16:creationId xmlns:a16="http://schemas.microsoft.com/office/drawing/2014/main" id="{B9E1BA88-E99D-ED48-B999-5152364292EE}"/>
              </a:ext>
            </a:extLst>
          </p:cNvPr>
          <p:cNvPicPr>
            <a:picLocks noChangeAspect="1"/>
          </p:cNvPicPr>
          <p:nvPr/>
        </p:nvPicPr>
        <p:blipFill>
          <a:blip r:embed="rId2"/>
          <a:stretch>
            <a:fillRect/>
          </a:stretch>
        </p:blipFill>
        <p:spPr>
          <a:xfrm>
            <a:off x="1109960" y="1836135"/>
            <a:ext cx="8497888" cy="4774872"/>
          </a:xfrm>
          <a:prstGeom prst="rect">
            <a:avLst/>
          </a:prstGeom>
        </p:spPr>
      </p:pic>
    </p:spTree>
    <p:extLst>
      <p:ext uri="{BB962C8B-B14F-4D97-AF65-F5344CB8AC3E}">
        <p14:creationId xmlns:p14="http://schemas.microsoft.com/office/powerpoint/2010/main" val="377161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915886" y="136527"/>
            <a:ext cx="8229600" cy="1143000"/>
          </a:xfrm>
        </p:spPr>
        <p:txBody>
          <a:bodyPr>
            <a:noAutofit/>
          </a:bodyPr>
          <a:lstStyle/>
          <a:p>
            <a:br>
              <a:rPr lang="en-US" sz="4000" dirty="0">
                <a:solidFill>
                  <a:schemeClr val="bg1"/>
                </a:solidFill>
                <a:latin typeface="Tw Cen MT Condensed Extra Bold" panose="020B0803020202020204" pitchFamily="34" charset="0"/>
              </a:rPr>
            </a:br>
            <a:r>
              <a:rPr lang="en-US" sz="4000" dirty="0">
                <a:solidFill>
                  <a:schemeClr val="bg1"/>
                </a:solidFill>
                <a:latin typeface="Tw Cen MT Condensed Extra Bold" panose="020B0803020202020204" pitchFamily="34" charset="0"/>
              </a:rPr>
              <a:t>Zone of Optimal Engagement </a:t>
            </a:r>
            <a:br>
              <a:rPr lang="en-US" sz="4000" dirty="0">
                <a:solidFill>
                  <a:schemeClr val="bg1"/>
                </a:solidFill>
                <a:latin typeface="Tw Cen MT Condensed Extra Bold" panose="020B0803020202020204" pitchFamily="34" charset="0"/>
              </a:rPr>
            </a:br>
            <a:r>
              <a:rPr lang="en-US" sz="2800" dirty="0">
                <a:solidFill>
                  <a:schemeClr val="bg1"/>
                </a:solidFill>
                <a:latin typeface="Tw Cen MT Condensed Extra Bold" panose="020B0803020202020204" pitchFamily="34" charset="0"/>
              </a:rPr>
              <a:t>Marie Anzalone, Sc.D. OTR</a:t>
            </a:r>
            <a:br>
              <a:rPr lang="en-US" sz="2800" dirty="0"/>
            </a:br>
            <a:endParaRPr lang="en-US" sz="4000" dirty="0"/>
          </a:p>
        </p:txBody>
      </p:sp>
      <p:sp>
        <p:nvSpPr>
          <p:cNvPr id="52226" name="Slide Number Placeholder 5"/>
          <p:cNvSpPr>
            <a:spLocks noGrp="1"/>
          </p:cNvSpPr>
          <p:nvPr>
            <p:ph type="sldNum" sz="quarter" idx="12"/>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65A3AA-611C-4807-ACEC-046A07D3AA8D}"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4276" name="Line 3"/>
          <p:cNvSpPr>
            <a:spLocks noChangeShapeType="1"/>
          </p:cNvSpPr>
          <p:nvPr/>
        </p:nvSpPr>
        <p:spPr bwMode="auto">
          <a:xfrm>
            <a:off x="685800" y="4724400"/>
            <a:ext cx="6629400" cy="0"/>
          </a:xfrm>
          <a:prstGeom prst="line">
            <a:avLst/>
          </a:prstGeom>
          <a:noFill/>
          <a:ln w="50800">
            <a:solidFill>
              <a:schemeClr val="tx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4277" name="Line 4"/>
          <p:cNvSpPr>
            <a:spLocks noChangeShapeType="1"/>
          </p:cNvSpPr>
          <p:nvPr/>
        </p:nvSpPr>
        <p:spPr bwMode="auto">
          <a:xfrm>
            <a:off x="609600" y="3048000"/>
            <a:ext cx="6705600" cy="0"/>
          </a:xfrm>
          <a:prstGeom prst="line">
            <a:avLst/>
          </a:prstGeom>
          <a:noFill/>
          <a:ln w="50800">
            <a:solidFill>
              <a:schemeClr val="tx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4280" name="Text Box 7"/>
          <p:cNvSpPr txBox="1">
            <a:spLocks noChangeArrowheads="1"/>
          </p:cNvSpPr>
          <p:nvPr/>
        </p:nvSpPr>
        <p:spPr bwMode="auto">
          <a:xfrm>
            <a:off x="7467600" y="4267200"/>
            <a:ext cx="1524000" cy="923330"/>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Threshold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Orientation</a:t>
            </a:r>
          </a:p>
        </p:txBody>
      </p:sp>
      <p:sp>
        <p:nvSpPr>
          <p:cNvPr id="54281" name="Text Box 8"/>
          <p:cNvSpPr txBox="1">
            <a:spLocks noChangeArrowheads="1"/>
          </p:cNvSpPr>
          <p:nvPr/>
        </p:nvSpPr>
        <p:spPr bwMode="auto">
          <a:xfrm>
            <a:off x="0" y="3124200"/>
            <a:ext cx="1828799" cy="1200329"/>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sz="1800" b="1"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rPr>
            </a:b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Zone of Optimal Engagement</a:t>
            </a:r>
          </a:p>
        </p:txBody>
      </p:sp>
      <p:sp>
        <p:nvSpPr>
          <p:cNvPr id="54282" name="Text Box 9"/>
          <p:cNvSpPr txBox="1">
            <a:spLocks noChangeArrowheads="1"/>
          </p:cNvSpPr>
          <p:nvPr/>
        </p:nvSpPr>
        <p:spPr bwMode="auto">
          <a:xfrm>
            <a:off x="3276601" y="1676401"/>
            <a:ext cx="2884123" cy="1200329"/>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Behavioral Disorganization Distractibility,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with Over-Responsivity </a:t>
            </a:r>
          </a:p>
        </p:txBody>
      </p:sp>
      <p:sp>
        <p:nvSpPr>
          <p:cNvPr id="54288" name="Line 15"/>
          <p:cNvSpPr>
            <a:spLocks noChangeShapeType="1"/>
          </p:cNvSpPr>
          <p:nvPr/>
        </p:nvSpPr>
        <p:spPr bwMode="auto">
          <a:xfrm>
            <a:off x="3581400" y="5181600"/>
            <a:ext cx="0" cy="0"/>
          </a:xfrm>
          <a:prstGeom prst="line">
            <a:avLst/>
          </a:prstGeom>
          <a:noFill/>
          <a:ln w="127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9" name="TextBox 28"/>
          <p:cNvSpPr txBox="1"/>
          <p:nvPr/>
        </p:nvSpPr>
        <p:spPr>
          <a:xfrm>
            <a:off x="7391400" y="2667002"/>
            <a:ext cx="1524000"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Threshold for Aversion</a:t>
            </a:r>
          </a:p>
        </p:txBody>
      </p:sp>
      <p:sp>
        <p:nvSpPr>
          <p:cNvPr id="30" name="TextBox 29"/>
          <p:cNvSpPr txBox="1"/>
          <p:nvPr/>
        </p:nvSpPr>
        <p:spPr>
          <a:xfrm>
            <a:off x="3352800" y="4876802"/>
            <a:ext cx="289560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Inattentive, Low Arousal  and Attention</a:t>
            </a:r>
            <a:b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b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with </a:t>
            </a:r>
            <a:b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br>
            <a:r>
              <a:rPr kumimoji="0" lang="en-US" sz="1800" b="1" i="0" u="none" strike="noStrike" kern="1200" cap="none" spc="0" normalizeH="0" baseline="0" noProof="0" dirty="0">
                <a:ln>
                  <a:noFill/>
                </a:ln>
                <a:solidFill>
                  <a:prstClr val="black"/>
                </a:solidFill>
                <a:effectLst/>
                <a:uLnTx/>
                <a:uFillTx/>
                <a:latin typeface="Arial" charset="0"/>
                <a:ea typeface="ＭＳ Ｐゴシック" charset="-128"/>
                <a:cs typeface="+mn-cs"/>
              </a:rPr>
              <a:t>Under-Responsivity</a:t>
            </a:r>
          </a:p>
        </p:txBody>
      </p:sp>
      <p:sp>
        <p:nvSpPr>
          <p:cNvPr id="12" name="Right Arrow 11"/>
          <p:cNvSpPr/>
          <p:nvPr/>
        </p:nvSpPr>
        <p:spPr>
          <a:xfrm rot="18998354">
            <a:off x="1458916" y="3194008"/>
            <a:ext cx="2154113"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ight Arrow 12"/>
          <p:cNvSpPr/>
          <p:nvPr/>
        </p:nvSpPr>
        <p:spPr>
          <a:xfrm rot="2896820">
            <a:off x="5725500" y="3331001"/>
            <a:ext cx="2154113"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p:cNvCxnSpPr/>
          <p:nvPr/>
        </p:nvCxnSpPr>
        <p:spPr>
          <a:xfrm rot="5400000">
            <a:off x="3886200" y="3886201"/>
            <a:ext cx="1371600" cy="1588"/>
          </a:xfrm>
          <a:prstGeom prst="straightConnector1">
            <a:avLst/>
          </a:prstGeom>
          <a:ln w="76200">
            <a:solidFill>
              <a:srgbClr val="92D050"/>
            </a:solidFill>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21524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E21D-556D-854A-8734-33D017E7F325}"/>
              </a:ext>
            </a:extLst>
          </p:cNvPr>
          <p:cNvSpPr>
            <a:spLocks noGrp="1"/>
          </p:cNvSpPr>
          <p:nvPr>
            <p:ph type="title"/>
          </p:nvPr>
        </p:nvSpPr>
        <p:spPr>
          <a:xfrm>
            <a:off x="1025238" y="462590"/>
            <a:ext cx="7664745" cy="903288"/>
          </a:xfrm>
        </p:spPr>
        <p:txBody>
          <a:bodyPr>
            <a:normAutofit fontScale="90000"/>
          </a:bodyPr>
          <a:lstStyle/>
          <a:p>
            <a:r>
              <a:rPr lang="en-US" dirty="0"/>
              <a:t>Children with Autism Want to. . </a:t>
            </a:r>
          </a:p>
        </p:txBody>
      </p:sp>
      <p:sp>
        <p:nvSpPr>
          <p:cNvPr id="3" name="Content Placeholder 2">
            <a:extLst>
              <a:ext uri="{FF2B5EF4-FFF2-40B4-BE49-F238E27FC236}">
                <a16:creationId xmlns:a16="http://schemas.microsoft.com/office/drawing/2014/main" id="{319EFA86-1135-3B4B-9909-B7BA206FB5AE}"/>
              </a:ext>
            </a:extLst>
          </p:cNvPr>
          <p:cNvSpPr>
            <a:spLocks noGrp="1"/>
          </p:cNvSpPr>
          <p:nvPr>
            <p:ph idx="1"/>
          </p:nvPr>
        </p:nvSpPr>
        <p:spPr>
          <a:xfrm>
            <a:off x="628649" y="1671144"/>
            <a:ext cx="8061333" cy="4897821"/>
          </a:xfrm>
        </p:spPr>
        <p:txBody>
          <a:bodyPr>
            <a:normAutofit lnSpcReduction="10000"/>
          </a:bodyPr>
          <a:lstStyle/>
          <a:p>
            <a:pPr marL="0" indent="0" algn="ctr">
              <a:buNone/>
            </a:pPr>
            <a:r>
              <a:rPr lang="en-US" sz="6000" dirty="0"/>
              <a:t>Keep the World </a:t>
            </a:r>
          </a:p>
          <a:p>
            <a:pPr marL="0" indent="0" algn="ctr">
              <a:buNone/>
            </a:pPr>
            <a:r>
              <a:rPr lang="en-US" sz="6000" dirty="0"/>
              <a:t>the Same! </a:t>
            </a:r>
          </a:p>
          <a:p>
            <a:pPr marL="0" indent="0" algn="ctr">
              <a:buNone/>
            </a:pPr>
            <a:endParaRPr lang="en-US" sz="6000" dirty="0"/>
          </a:p>
          <a:p>
            <a:pPr marL="0" indent="0" algn="ctr">
              <a:buNone/>
            </a:pPr>
            <a:r>
              <a:rPr lang="en-US" sz="6000" dirty="0"/>
              <a:t>A Habit In Motion </a:t>
            </a:r>
          </a:p>
          <a:p>
            <a:pPr marL="0" indent="0" algn="ctr">
              <a:buNone/>
            </a:pPr>
            <a:r>
              <a:rPr lang="en-US" sz="6000" dirty="0"/>
              <a:t>Stays in Motion</a:t>
            </a:r>
          </a:p>
          <a:p>
            <a:pPr marL="0" indent="0" algn="ctr">
              <a:buNone/>
            </a:pPr>
            <a:r>
              <a:rPr lang="en-US" sz="3500" dirty="0"/>
              <a:t>AKA: “Intolerance of uncertainty”</a:t>
            </a:r>
          </a:p>
        </p:txBody>
      </p:sp>
    </p:spTree>
    <p:extLst>
      <p:ext uri="{BB962C8B-B14F-4D97-AF65-F5344CB8AC3E}">
        <p14:creationId xmlns:p14="http://schemas.microsoft.com/office/powerpoint/2010/main" val="308042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4983-10DF-1740-90B2-1E540DD08B4E}"/>
              </a:ext>
            </a:extLst>
          </p:cNvPr>
          <p:cNvSpPr>
            <a:spLocks noGrp="1"/>
          </p:cNvSpPr>
          <p:nvPr>
            <p:ph type="title"/>
          </p:nvPr>
        </p:nvSpPr>
        <p:spPr>
          <a:xfrm>
            <a:off x="1278629" y="330068"/>
            <a:ext cx="7664745" cy="903288"/>
          </a:xfrm>
        </p:spPr>
        <p:txBody>
          <a:bodyPr>
            <a:normAutofit/>
          </a:bodyPr>
          <a:lstStyle/>
          <a:p>
            <a:r>
              <a:rPr lang="en-US" sz="3600" dirty="0"/>
              <a:t>From Resilience to Anxiety </a:t>
            </a:r>
          </a:p>
        </p:txBody>
      </p:sp>
      <p:pic>
        <p:nvPicPr>
          <p:cNvPr id="4" name="Picture 3">
            <a:extLst>
              <a:ext uri="{FF2B5EF4-FFF2-40B4-BE49-F238E27FC236}">
                <a16:creationId xmlns:a16="http://schemas.microsoft.com/office/drawing/2014/main" id="{3ACC7067-1D26-6840-9AE6-CAA8539CD3CD}"/>
              </a:ext>
            </a:extLst>
          </p:cNvPr>
          <p:cNvPicPr>
            <a:picLocks noChangeAspect="1"/>
          </p:cNvPicPr>
          <p:nvPr/>
        </p:nvPicPr>
        <p:blipFill>
          <a:blip r:embed="rId2"/>
          <a:stretch>
            <a:fillRect/>
          </a:stretch>
        </p:blipFill>
        <p:spPr>
          <a:xfrm>
            <a:off x="2246852" y="2478809"/>
            <a:ext cx="4650296" cy="2395607"/>
          </a:xfrm>
          <a:prstGeom prst="rect">
            <a:avLst/>
          </a:prstGeom>
        </p:spPr>
      </p:pic>
      <p:sp>
        <p:nvSpPr>
          <p:cNvPr id="5" name="TextBox 4">
            <a:extLst>
              <a:ext uri="{FF2B5EF4-FFF2-40B4-BE49-F238E27FC236}">
                <a16:creationId xmlns:a16="http://schemas.microsoft.com/office/drawing/2014/main" id="{583D0F82-EB02-DB43-9C73-A25808F43B7D}"/>
              </a:ext>
            </a:extLst>
          </p:cNvPr>
          <p:cNvSpPr txBox="1"/>
          <p:nvPr/>
        </p:nvSpPr>
        <p:spPr>
          <a:xfrm>
            <a:off x="5406887" y="4048538"/>
            <a:ext cx="1490261" cy="369332"/>
          </a:xfrm>
          <a:prstGeom prst="rect">
            <a:avLst/>
          </a:prstGeom>
          <a:solidFill>
            <a:schemeClr val="accent5">
              <a:lumMod val="75000"/>
            </a:schemeClr>
          </a:solidFill>
          <a:ln w="38100">
            <a:solidFill>
              <a:schemeClr val="tx1"/>
            </a:solidFill>
          </a:ln>
        </p:spPr>
        <p:txBody>
          <a:bodyPr wrap="square" rtlCol="0">
            <a:spAutoFit/>
          </a:bodyPr>
          <a:lstStyle/>
          <a:p>
            <a:pPr algn="ctr"/>
            <a:r>
              <a:rPr lang="en-US" b="1" dirty="0">
                <a:solidFill>
                  <a:schemeClr val="accent1">
                    <a:lumMod val="40000"/>
                    <a:lumOff val="60000"/>
                  </a:schemeClr>
                </a:solidFill>
              </a:rPr>
              <a:t>Resilience</a:t>
            </a:r>
          </a:p>
        </p:txBody>
      </p:sp>
      <p:sp>
        <p:nvSpPr>
          <p:cNvPr id="6" name="TextBox 5">
            <a:extLst>
              <a:ext uri="{FF2B5EF4-FFF2-40B4-BE49-F238E27FC236}">
                <a16:creationId xmlns:a16="http://schemas.microsoft.com/office/drawing/2014/main" id="{29FBF534-8F08-1842-8FD8-334BAD399351}"/>
              </a:ext>
            </a:extLst>
          </p:cNvPr>
          <p:cNvSpPr txBox="1"/>
          <p:nvPr/>
        </p:nvSpPr>
        <p:spPr>
          <a:xfrm>
            <a:off x="1900238" y="2796209"/>
            <a:ext cx="1466601" cy="369332"/>
          </a:xfrm>
          <a:prstGeom prst="rect">
            <a:avLst/>
          </a:prstGeom>
          <a:solidFill>
            <a:schemeClr val="accent5">
              <a:lumMod val="75000"/>
            </a:schemeClr>
          </a:solidFill>
          <a:ln w="38100">
            <a:solidFill>
              <a:schemeClr val="tx1"/>
            </a:solidFill>
          </a:ln>
        </p:spPr>
        <p:txBody>
          <a:bodyPr wrap="square" rtlCol="0">
            <a:spAutoFit/>
          </a:bodyPr>
          <a:lstStyle/>
          <a:p>
            <a:pPr algn="ctr"/>
            <a:r>
              <a:rPr lang="en-US" b="1" dirty="0">
                <a:solidFill>
                  <a:schemeClr val="accent1">
                    <a:lumMod val="40000"/>
                    <a:lumOff val="60000"/>
                  </a:schemeClr>
                </a:solidFill>
              </a:rPr>
              <a:t>Anxiety</a:t>
            </a:r>
          </a:p>
        </p:txBody>
      </p:sp>
      <p:sp>
        <p:nvSpPr>
          <p:cNvPr id="3" name="TextBox 2">
            <a:extLst>
              <a:ext uri="{FF2B5EF4-FFF2-40B4-BE49-F238E27FC236}">
                <a16:creationId xmlns:a16="http://schemas.microsoft.com/office/drawing/2014/main" id="{53C26A9A-AE43-CF4A-81A6-DB9465EB43A6}"/>
              </a:ext>
            </a:extLst>
          </p:cNvPr>
          <p:cNvSpPr txBox="1"/>
          <p:nvPr/>
        </p:nvSpPr>
        <p:spPr>
          <a:xfrm rot="1277145">
            <a:off x="3614460" y="3458104"/>
            <a:ext cx="1287532" cy="369332"/>
          </a:xfrm>
          <a:prstGeom prst="rect">
            <a:avLst/>
          </a:prstGeom>
          <a:solidFill>
            <a:schemeClr val="accent5">
              <a:lumMod val="75000"/>
            </a:schemeClr>
          </a:solidFill>
          <a:ln w="38100">
            <a:solidFill>
              <a:schemeClr val="accent1">
                <a:lumMod val="75000"/>
              </a:schemeClr>
            </a:solidFill>
            <a:prstDash val="solid"/>
          </a:ln>
        </p:spPr>
        <p:txBody>
          <a:bodyPr wrap="none" rtlCol="0">
            <a:spAutoFit/>
          </a:bodyPr>
          <a:lstStyle/>
          <a:p>
            <a:r>
              <a:rPr lang="en-US" dirty="0">
                <a:solidFill>
                  <a:schemeClr val="accent1">
                    <a:lumMod val="20000"/>
                    <a:lumOff val="80000"/>
                  </a:schemeClr>
                </a:solidFill>
              </a:rPr>
              <a:t>Prevention</a:t>
            </a:r>
          </a:p>
        </p:txBody>
      </p:sp>
      <p:sp>
        <p:nvSpPr>
          <p:cNvPr id="7" name="Left Arrow 6">
            <a:extLst>
              <a:ext uri="{FF2B5EF4-FFF2-40B4-BE49-F238E27FC236}">
                <a16:creationId xmlns:a16="http://schemas.microsoft.com/office/drawing/2014/main" id="{3A97DDA0-85B2-A648-84E0-9B9521CA5CDF}"/>
              </a:ext>
            </a:extLst>
          </p:cNvPr>
          <p:cNvSpPr/>
          <p:nvPr/>
        </p:nvSpPr>
        <p:spPr>
          <a:xfrm rot="1091447">
            <a:off x="3347399" y="3204093"/>
            <a:ext cx="343594" cy="225287"/>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3ADC39EB-9E75-404A-970C-E2E1C172E3AB}"/>
              </a:ext>
            </a:extLst>
          </p:cNvPr>
          <p:cNvSpPr/>
          <p:nvPr/>
        </p:nvSpPr>
        <p:spPr>
          <a:xfrm rot="12087309">
            <a:off x="4855716" y="3838666"/>
            <a:ext cx="343594" cy="225287"/>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99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63A0-C75C-9042-A3E0-2A18DEB2544E}"/>
              </a:ext>
            </a:extLst>
          </p:cNvPr>
          <p:cNvSpPr>
            <a:spLocks noGrp="1"/>
          </p:cNvSpPr>
          <p:nvPr>
            <p:ph type="ctrTitle"/>
          </p:nvPr>
        </p:nvSpPr>
        <p:spPr>
          <a:xfrm>
            <a:off x="0" y="1278057"/>
            <a:ext cx="5040497" cy="2291620"/>
          </a:xfrm>
        </p:spPr>
        <p:txBody>
          <a:bodyPr anchor="ctr">
            <a:normAutofit fontScale="90000"/>
          </a:bodyPr>
          <a:lstStyle/>
          <a:p>
            <a:r>
              <a:rPr lang="en-US" sz="4400" dirty="0">
                <a:solidFill>
                  <a:schemeClr val="accent1">
                    <a:lumMod val="75000"/>
                  </a:schemeClr>
                </a:solidFill>
              </a:rPr>
              <a:t>When Anxiety Becomes A Disorder</a:t>
            </a:r>
            <a:br>
              <a:rPr lang="en-US" sz="4400" dirty="0">
                <a:solidFill>
                  <a:schemeClr val="accent1">
                    <a:lumMod val="75000"/>
                  </a:schemeClr>
                </a:solidFill>
              </a:rPr>
            </a:br>
            <a:endParaRPr lang="en-US" sz="4800" dirty="0">
              <a:solidFill>
                <a:schemeClr val="accent1">
                  <a:lumMod val="75000"/>
                </a:schemeClr>
              </a:solidFill>
            </a:endParaRPr>
          </a:p>
        </p:txBody>
      </p:sp>
      <p:pic>
        <p:nvPicPr>
          <p:cNvPr id="8" name="Picture 7">
            <a:extLst>
              <a:ext uri="{FF2B5EF4-FFF2-40B4-BE49-F238E27FC236}">
                <a16:creationId xmlns:a16="http://schemas.microsoft.com/office/drawing/2014/main" id="{9D0E8A3D-1034-6D4E-A520-15A8C39EF8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90" y="112542"/>
            <a:ext cx="899853" cy="8617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71731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p:txBody>
          <a:bodyPr>
            <a:normAutofit/>
          </a:bodyPr>
          <a:lstStyle/>
          <a:p>
            <a:br>
              <a:rPr lang="en-US" sz="1600" dirty="0"/>
            </a:br>
            <a:r>
              <a:rPr lang="en-US" sz="4000" dirty="0"/>
              <a:t>The Progression of Fear</a:t>
            </a:r>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extLst>
              <p:ext uri="{D42A27DB-BD31-4B8C-83A1-F6EECF244321}">
                <p14:modId xmlns:p14="http://schemas.microsoft.com/office/powerpoint/2010/main" val="392441013"/>
              </p:ext>
            </p:extLst>
          </p:nvPr>
        </p:nvGraphicFramePr>
        <p:xfrm>
          <a:off x="982980" y="2114548"/>
          <a:ext cx="7178040" cy="3988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a:extLst>
              <a:ext uri="{FF2B5EF4-FFF2-40B4-BE49-F238E27FC236}">
                <a16:creationId xmlns:a16="http://schemas.microsoft.com/office/drawing/2014/main" id="{65FEE2C4-1917-B64A-8A40-671AEC195290}"/>
              </a:ext>
            </a:extLst>
          </p:cNvPr>
          <p:cNvCxnSpPr>
            <a:cxnSpLocks/>
          </p:cNvCxnSpPr>
          <p:nvPr/>
        </p:nvCxnSpPr>
        <p:spPr>
          <a:xfrm>
            <a:off x="3861582" y="2004646"/>
            <a:ext cx="0" cy="38545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EE35AB-A892-D843-9703-F175263C7273}"/>
              </a:ext>
            </a:extLst>
          </p:cNvPr>
          <p:cNvSpPr txBox="1"/>
          <p:nvPr/>
        </p:nvSpPr>
        <p:spPr>
          <a:xfrm>
            <a:off x="2022172" y="2536035"/>
            <a:ext cx="800219" cy="369332"/>
          </a:xfrm>
          <a:prstGeom prst="rect">
            <a:avLst/>
          </a:prstGeom>
          <a:noFill/>
          <a:ln>
            <a:solidFill>
              <a:schemeClr val="accent1">
                <a:lumMod val="75000"/>
              </a:schemeClr>
            </a:solidFill>
          </a:ln>
        </p:spPr>
        <p:txBody>
          <a:bodyPr wrap="none" rtlCol="0">
            <a:spAutoFit/>
          </a:bodyPr>
          <a:lstStyle/>
          <a:p>
            <a:r>
              <a:rPr lang="en-US" dirty="0"/>
              <a:t>Part 1</a:t>
            </a:r>
          </a:p>
        </p:txBody>
      </p:sp>
      <p:sp>
        <p:nvSpPr>
          <p:cNvPr id="9" name="TextBox 8">
            <a:extLst>
              <a:ext uri="{FF2B5EF4-FFF2-40B4-BE49-F238E27FC236}">
                <a16:creationId xmlns:a16="http://schemas.microsoft.com/office/drawing/2014/main" id="{2013AA7F-3CDB-A74E-8865-829C01A02BE9}"/>
              </a:ext>
            </a:extLst>
          </p:cNvPr>
          <p:cNvSpPr txBox="1"/>
          <p:nvPr/>
        </p:nvSpPr>
        <p:spPr>
          <a:xfrm>
            <a:off x="4621624" y="2397536"/>
            <a:ext cx="800219" cy="646331"/>
          </a:xfrm>
          <a:prstGeom prst="rect">
            <a:avLst/>
          </a:prstGeom>
          <a:noFill/>
          <a:ln>
            <a:solidFill>
              <a:schemeClr val="accent1">
                <a:lumMod val="75000"/>
              </a:schemeClr>
            </a:solidFill>
          </a:ln>
        </p:spPr>
        <p:txBody>
          <a:bodyPr wrap="none" rtlCol="0">
            <a:spAutoFit/>
          </a:bodyPr>
          <a:lstStyle/>
          <a:p>
            <a:pPr algn="ctr"/>
            <a:r>
              <a:rPr lang="en-US" dirty="0"/>
              <a:t>Part 2</a:t>
            </a:r>
          </a:p>
          <a:p>
            <a:pPr algn="ctr"/>
            <a:r>
              <a:rPr lang="en-US" dirty="0"/>
              <a:t>Today</a:t>
            </a:r>
          </a:p>
        </p:txBody>
      </p:sp>
      <p:sp>
        <p:nvSpPr>
          <p:cNvPr id="3" name="TextBox 2">
            <a:extLst>
              <a:ext uri="{FF2B5EF4-FFF2-40B4-BE49-F238E27FC236}">
                <a16:creationId xmlns:a16="http://schemas.microsoft.com/office/drawing/2014/main" id="{B61386E9-11DB-8344-B5F5-1D84DBB57FD5}"/>
              </a:ext>
            </a:extLst>
          </p:cNvPr>
          <p:cNvSpPr txBox="1"/>
          <p:nvPr/>
        </p:nvSpPr>
        <p:spPr>
          <a:xfrm>
            <a:off x="4026306" y="5043488"/>
            <a:ext cx="2512226" cy="461665"/>
          </a:xfrm>
          <a:prstGeom prst="rect">
            <a:avLst/>
          </a:prstGeom>
          <a:solidFill>
            <a:schemeClr val="accent1">
              <a:lumMod val="75000"/>
            </a:schemeClr>
          </a:solidFill>
        </p:spPr>
        <p:txBody>
          <a:bodyPr wrap="none" rtlCol="0">
            <a:spAutoFit/>
          </a:bodyPr>
          <a:lstStyle/>
          <a:p>
            <a:r>
              <a:rPr lang="en-US" sz="2400" dirty="0">
                <a:solidFill>
                  <a:schemeClr val="bg1"/>
                </a:solidFill>
              </a:rPr>
              <a:t>The Case of Billy</a:t>
            </a:r>
          </a:p>
        </p:txBody>
      </p:sp>
    </p:spTree>
    <p:extLst>
      <p:ext uri="{BB962C8B-B14F-4D97-AF65-F5344CB8AC3E}">
        <p14:creationId xmlns:p14="http://schemas.microsoft.com/office/powerpoint/2010/main" val="144963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BBA0-A46C-EC48-81FB-3B236E9CF630}"/>
              </a:ext>
            </a:extLst>
          </p:cNvPr>
          <p:cNvSpPr>
            <a:spLocks noGrp="1"/>
          </p:cNvSpPr>
          <p:nvPr>
            <p:ph type="title"/>
          </p:nvPr>
        </p:nvSpPr>
        <p:spPr/>
        <p:txBody>
          <a:bodyPr>
            <a:normAutofit fontScale="90000"/>
          </a:bodyPr>
          <a:lstStyle/>
          <a:p>
            <a:br>
              <a:rPr lang="en-US" sz="3200" dirty="0"/>
            </a:br>
            <a:r>
              <a:rPr lang="en-US" sz="3800" dirty="0"/>
              <a:t>Anxiety: DSM 5 Diagnoses</a:t>
            </a:r>
          </a:p>
        </p:txBody>
      </p:sp>
      <p:sp>
        <p:nvSpPr>
          <p:cNvPr id="3" name="Content Placeholder 2">
            <a:extLst>
              <a:ext uri="{FF2B5EF4-FFF2-40B4-BE49-F238E27FC236}">
                <a16:creationId xmlns:a16="http://schemas.microsoft.com/office/drawing/2014/main" id="{F94B4BB6-0036-1E4B-8B47-C7639B63A256}"/>
              </a:ext>
            </a:extLst>
          </p:cNvPr>
          <p:cNvSpPr>
            <a:spLocks noGrp="1"/>
          </p:cNvSpPr>
          <p:nvPr>
            <p:ph idx="1"/>
          </p:nvPr>
        </p:nvSpPr>
        <p:spPr>
          <a:xfrm>
            <a:off x="1713186" y="1360956"/>
            <a:ext cx="7430814" cy="5339254"/>
          </a:xfrm>
        </p:spPr>
        <p:txBody>
          <a:bodyPr anchor="ctr">
            <a:normAutofit/>
          </a:bodyPr>
          <a:lstStyle/>
          <a:p>
            <a:r>
              <a:rPr lang="en-US" sz="3200" i="1" dirty="0"/>
              <a:t>Generalized Anxiety Disorder</a:t>
            </a:r>
          </a:p>
          <a:p>
            <a:r>
              <a:rPr lang="en-US" sz="3200" i="1" dirty="0"/>
              <a:t>Obsessive Compulsive Disorder</a:t>
            </a:r>
          </a:p>
          <a:p>
            <a:r>
              <a:rPr lang="en-US" sz="3200" i="1" dirty="0"/>
              <a:t>Specific Phobias (e.g. school alarms, driving the wrong way, being told ‘No’.)</a:t>
            </a:r>
          </a:p>
          <a:p>
            <a:r>
              <a:rPr lang="en-US" sz="3200" dirty="0"/>
              <a:t>PTSD</a:t>
            </a:r>
          </a:p>
          <a:p>
            <a:r>
              <a:rPr lang="en-US" sz="3200" dirty="0"/>
              <a:t>Separation anxiety disorder</a:t>
            </a:r>
          </a:p>
          <a:p>
            <a:r>
              <a:rPr lang="en-US" sz="3200" dirty="0"/>
              <a:t>Social Anxiety Disorder </a:t>
            </a:r>
          </a:p>
          <a:p>
            <a:r>
              <a:rPr lang="en-US" sz="3200" dirty="0"/>
              <a:t>Panic Disorders  </a:t>
            </a:r>
          </a:p>
          <a:p>
            <a:r>
              <a:rPr lang="en-US" sz="3200" dirty="0"/>
              <a:t>Depression</a:t>
            </a:r>
          </a:p>
        </p:txBody>
      </p:sp>
      <p:sp>
        <p:nvSpPr>
          <p:cNvPr id="5" name="Left Brace 4">
            <a:extLst>
              <a:ext uri="{FF2B5EF4-FFF2-40B4-BE49-F238E27FC236}">
                <a16:creationId xmlns:a16="http://schemas.microsoft.com/office/drawing/2014/main" id="{59454B13-38D6-3D43-B9F8-D5C231E4A339}"/>
              </a:ext>
            </a:extLst>
          </p:cNvPr>
          <p:cNvSpPr/>
          <p:nvPr/>
        </p:nvSpPr>
        <p:spPr>
          <a:xfrm>
            <a:off x="1140852" y="1618592"/>
            <a:ext cx="572334" cy="2585545"/>
          </a:xfrm>
          <a:prstGeom prst="leftBrace">
            <a:avLst>
              <a:gd name="adj1" fmla="val 8333"/>
              <a:gd name="adj2" fmla="val 5252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3CDE7D0-F36D-6B43-AAF7-A5187C94EEDA}"/>
              </a:ext>
            </a:extLst>
          </p:cNvPr>
          <p:cNvSpPr txBox="1"/>
          <p:nvPr/>
        </p:nvSpPr>
        <p:spPr>
          <a:xfrm>
            <a:off x="0" y="2588198"/>
            <a:ext cx="1184940" cy="646331"/>
          </a:xfrm>
          <a:prstGeom prst="rect">
            <a:avLst/>
          </a:prstGeom>
          <a:noFill/>
          <a:ln>
            <a:noFill/>
          </a:ln>
        </p:spPr>
        <p:txBody>
          <a:bodyPr wrap="none" rtlCol="0">
            <a:spAutoFit/>
          </a:bodyPr>
          <a:lstStyle/>
          <a:p>
            <a:pPr algn="ctr"/>
            <a:r>
              <a:rPr lang="en-US" dirty="0"/>
              <a:t>My Focus</a:t>
            </a:r>
          </a:p>
          <a:p>
            <a:pPr algn="ctr"/>
            <a:r>
              <a:rPr lang="en-US" dirty="0"/>
              <a:t>Today </a:t>
            </a:r>
          </a:p>
        </p:txBody>
      </p:sp>
    </p:spTree>
    <p:extLst>
      <p:ext uri="{BB962C8B-B14F-4D97-AF65-F5344CB8AC3E}">
        <p14:creationId xmlns:p14="http://schemas.microsoft.com/office/powerpoint/2010/main" val="246010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8631-6A37-5C44-BBB1-5F0F2D9067C7}"/>
              </a:ext>
            </a:extLst>
          </p:cNvPr>
          <p:cNvSpPr>
            <a:spLocks noGrp="1"/>
          </p:cNvSpPr>
          <p:nvPr>
            <p:ph type="title"/>
          </p:nvPr>
        </p:nvSpPr>
        <p:spPr>
          <a:xfrm>
            <a:off x="989018" y="59317"/>
            <a:ext cx="7664745" cy="1037964"/>
          </a:xfrm>
          <a:ln>
            <a:noFill/>
          </a:ln>
        </p:spPr>
        <p:txBody>
          <a:bodyPr>
            <a:normAutofit fontScale="90000"/>
          </a:bodyPr>
          <a:lstStyle/>
          <a:p>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In Autism &amp; Anxiety: Part 1 </a:t>
            </a:r>
            <a:br>
              <a:rPr lang="en-US" sz="6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EDDE32-FAB6-474A-8F3F-63C318262B45}"/>
              </a:ext>
            </a:extLst>
          </p:cNvPr>
          <p:cNvSpPr>
            <a:spLocks noGrp="1"/>
          </p:cNvSpPr>
          <p:nvPr>
            <p:ph idx="1"/>
          </p:nvPr>
        </p:nvSpPr>
        <p:spPr>
          <a:xfrm>
            <a:off x="121755" y="1477286"/>
            <a:ext cx="8743950" cy="5077150"/>
          </a:xfrm>
        </p:spPr>
        <p:txBody>
          <a:bodyPr>
            <a:normAutofit fontScale="92500"/>
          </a:bodyPr>
          <a:lstStyle/>
          <a:p>
            <a:pPr>
              <a:lnSpc>
                <a:spcPct val="110000"/>
              </a:lnSpc>
            </a:pPr>
            <a:r>
              <a:rPr lang="en-US" sz="2400" b="1" i="1" dirty="0"/>
              <a:t>I presented the case for </a:t>
            </a:r>
            <a:r>
              <a:rPr lang="en-US" sz="2400" b="1" i="1" u="sng" dirty="0"/>
              <a:t>using</a:t>
            </a:r>
            <a:r>
              <a:rPr lang="en-US" sz="2400" b="1" i="1" dirty="0"/>
              <a:t> anxiety and upset to promote coping, resilience, and improved development. In short to help improve emotional intelligence</a:t>
            </a:r>
          </a:p>
          <a:p>
            <a:pPr lvl="1">
              <a:lnSpc>
                <a:spcPct val="110000"/>
              </a:lnSpc>
            </a:pPr>
            <a:r>
              <a:rPr lang="en-US" sz="2000" dirty="0">
                <a:solidFill>
                  <a:schemeClr val="bg2">
                    <a:lumMod val="75000"/>
                  </a:schemeClr>
                </a:solidFill>
              </a:rPr>
              <a:t>Two-edged sword: The higher development, the more fears and anxieties</a:t>
            </a:r>
          </a:p>
          <a:p>
            <a:pPr lvl="1">
              <a:lnSpc>
                <a:spcPct val="110000"/>
              </a:lnSpc>
            </a:pPr>
            <a:r>
              <a:rPr lang="en-US" sz="2000" dirty="0">
                <a:solidFill>
                  <a:schemeClr val="bg2">
                    <a:lumMod val="75000"/>
                  </a:schemeClr>
                </a:solidFill>
              </a:rPr>
              <a:t>If not recognized and handled well it can not only impair developmental progress but lead to chronic anxiety</a:t>
            </a:r>
          </a:p>
          <a:p>
            <a:pPr>
              <a:lnSpc>
                <a:spcPct val="110000"/>
              </a:lnSpc>
            </a:pPr>
            <a:r>
              <a:rPr lang="en-US" sz="2400" dirty="0">
                <a:solidFill>
                  <a:schemeClr val="bg2">
                    <a:lumMod val="75000"/>
                  </a:schemeClr>
                </a:solidFill>
              </a:rPr>
              <a:t>Fear, Panic, and Rage are ‘built in’ to our brains (</a:t>
            </a:r>
            <a:r>
              <a:rPr lang="en-US" sz="2400" dirty="0" err="1">
                <a:solidFill>
                  <a:schemeClr val="bg2">
                    <a:lumMod val="75000"/>
                  </a:schemeClr>
                </a:solidFill>
              </a:rPr>
              <a:t>Panksepp</a:t>
            </a:r>
            <a:r>
              <a:rPr lang="en-US" sz="2400" dirty="0">
                <a:solidFill>
                  <a:schemeClr val="bg2">
                    <a:lumMod val="75000"/>
                  </a:schemeClr>
                </a:solidFill>
              </a:rPr>
              <a:t>)</a:t>
            </a:r>
            <a:endParaRPr lang="en-US" sz="2400" dirty="0">
              <a:solidFill>
                <a:schemeClr val="bg2">
                  <a:lumMod val="75000"/>
                </a:schemeClr>
              </a:solidFill>
              <a:highlight>
                <a:srgbClr val="FFFF00"/>
              </a:highlight>
            </a:endParaRPr>
          </a:p>
          <a:p>
            <a:pPr>
              <a:lnSpc>
                <a:spcPct val="110000"/>
              </a:lnSpc>
            </a:pPr>
            <a:r>
              <a:rPr lang="en-US" sz="2400" dirty="0">
                <a:solidFill>
                  <a:schemeClr val="bg2">
                    <a:lumMod val="75000"/>
                  </a:schemeClr>
                </a:solidFill>
              </a:rPr>
              <a:t>He comes by it honestly: The Genetics of Anxiety</a:t>
            </a:r>
          </a:p>
          <a:p>
            <a:pPr>
              <a:lnSpc>
                <a:spcPct val="110000"/>
              </a:lnSpc>
            </a:pPr>
            <a:r>
              <a:rPr lang="en-US" sz="2400" dirty="0">
                <a:solidFill>
                  <a:schemeClr val="bg2">
                    <a:lumMod val="75000"/>
                  </a:schemeClr>
                </a:solidFill>
              </a:rPr>
              <a:t>Socially – there are </a:t>
            </a:r>
            <a:r>
              <a:rPr lang="en-US" sz="2400" i="1" dirty="0">
                <a:solidFill>
                  <a:schemeClr val="bg2">
                    <a:lumMod val="75000"/>
                  </a:schemeClr>
                </a:solidFill>
              </a:rPr>
              <a:t>so</a:t>
            </a:r>
            <a:r>
              <a:rPr lang="en-US" sz="2400" dirty="0">
                <a:solidFill>
                  <a:schemeClr val="bg2">
                    <a:lumMod val="75000"/>
                  </a:schemeClr>
                </a:solidFill>
              </a:rPr>
              <a:t> many fears and worries that the child cannot cope and all efforts to self regulate don’t work</a:t>
            </a:r>
          </a:p>
          <a:p>
            <a:pPr>
              <a:lnSpc>
                <a:spcPct val="110000"/>
              </a:lnSpc>
            </a:pPr>
            <a:r>
              <a:rPr lang="en-US" sz="2400" dirty="0">
                <a:solidFill>
                  <a:schemeClr val="bg2">
                    <a:lumMod val="75000"/>
                  </a:schemeClr>
                </a:solidFill>
              </a:rPr>
              <a:t>How do we help our poor kids with autism with all the demands and stresses of life?</a:t>
            </a:r>
          </a:p>
        </p:txBody>
      </p:sp>
    </p:spTree>
    <p:extLst>
      <p:ext uri="{BB962C8B-B14F-4D97-AF65-F5344CB8AC3E}">
        <p14:creationId xmlns:p14="http://schemas.microsoft.com/office/powerpoint/2010/main" val="151281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BBA0-A46C-EC48-81FB-3B236E9CF630}"/>
              </a:ext>
            </a:extLst>
          </p:cNvPr>
          <p:cNvSpPr>
            <a:spLocks noGrp="1"/>
          </p:cNvSpPr>
          <p:nvPr>
            <p:ph type="title"/>
          </p:nvPr>
        </p:nvSpPr>
        <p:spPr/>
        <p:txBody>
          <a:bodyPr>
            <a:normAutofit/>
          </a:bodyPr>
          <a:lstStyle/>
          <a:p>
            <a:br>
              <a:rPr lang="en-US" sz="1400" dirty="0"/>
            </a:br>
            <a:br>
              <a:rPr lang="en-US" sz="1100" dirty="0"/>
            </a:br>
            <a:r>
              <a:rPr lang="en-US" sz="3400" dirty="0"/>
              <a:t>Autism &amp; Anxiety Disorders</a:t>
            </a:r>
          </a:p>
        </p:txBody>
      </p:sp>
      <p:sp>
        <p:nvSpPr>
          <p:cNvPr id="3" name="Content Placeholder 2">
            <a:extLst>
              <a:ext uri="{FF2B5EF4-FFF2-40B4-BE49-F238E27FC236}">
                <a16:creationId xmlns:a16="http://schemas.microsoft.com/office/drawing/2014/main" id="{F94B4BB6-0036-1E4B-8B47-C7639B63A256}"/>
              </a:ext>
            </a:extLst>
          </p:cNvPr>
          <p:cNvSpPr>
            <a:spLocks noGrp="1"/>
          </p:cNvSpPr>
          <p:nvPr>
            <p:ph idx="1"/>
          </p:nvPr>
        </p:nvSpPr>
        <p:spPr>
          <a:xfrm>
            <a:off x="1028700" y="1822448"/>
            <a:ext cx="7086600" cy="4746625"/>
          </a:xfrm>
        </p:spPr>
        <p:txBody>
          <a:bodyPr>
            <a:normAutofit/>
          </a:bodyPr>
          <a:lstStyle/>
          <a:p>
            <a:r>
              <a:rPr lang="en-US" sz="2600" dirty="0"/>
              <a:t>40% of autistic children, adolescents and adults are thought to have at least one and often more anxiety disorders (van </a:t>
            </a:r>
            <a:r>
              <a:rPr lang="en-US" sz="2600" dirty="0" err="1"/>
              <a:t>Steensel</a:t>
            </a:r>
            <a:r>
              <a:rPr lang="en-US" sz="2600" dirty="0"/>
              <a:t> et al., 2011), with specific phobias and social anxiety among the most common forms</a:t>
            </a:r>
          </a:p>
          <a:p>
            <a:endParaRPr lang="en-US" sz="2600" dirty="0"/>
          </a:p>
          <a:p>
            <a:r>
              <a:rPr lang="en-US" sz="2600" dirty="0"/>
              <a:t>Unfortunately, it can be difficult to identify anxiety disorder in autism because it frequently presents in an unusual way (Kerns et al., 2014) as the case of Billy shows</a:t>
            </a:r>
          </a:p>
        </p:txBody>
      </p:sp>
    </p:spTree>
    <p:extLst>
      <p:ext uri="{BB962C8B-B14F-4D97-AF65-F5344CB8AC3E}">
        <p14:creationId xmlns:p14="http://schemas.microsoft.com/office/powerpoint/2010/main" val="53641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D66F-26CE-3347-A3C0-D68A472C683E}"/>
              </a:ext>
            </a:extLst>
          </p:cNvPr>
          <p:cNvSpPr>
            <a:spLocks noGrp="1"/>
          </p:cNvSpPr>
          <p:nvPr>
            <p:ph type="title"/>
          </p:nvPr>
        </p:nvSpPr>
        <p:spPr>
          <a:xfrm>
            <a:off x="1014728" y="378507"/>
            <a:ext cx="7664745" cy="903288"/>
          </a:xfrm>
        </p:spPr>
        <p:txBody>
          <a:bodyPr>
            <a:normAutofit fontScale="90000"/>
          </a:bodyPr>
          <a:lstStyle/>
          <a:p>
            <a:r>
              <a:rPr lang="en-US" dirty="0"/>
              <a:t>General Anxiety Disorder DSM 5</a:t>
            </a:r>
          </a:p>
        </p:txBody>
      </p:sp>
      <p:sp>
        <p:nvSpPr>
          <p:cNvPr id="3" name="Content Placeholder 2">
            <a:extLst>
              <a:ext uri="{FF2B5EF4-FFF2-40B4-BE49-F238E27FC236}">
                <a16:creationId xmlns:a16="http://schemas.microsoft.com/office/drawing/2014/main" id="{3D58471E-2FC3-B94B-A57E-862167F9809B}"/>
              </a:ext>
            </a:extLst>
          </p:cNvPr>
          <p:cNvSpPr>
            <a:spLocks noGrp="1"/>
          </p:cNvSpPr>
          <p:nvPr>
            <p:ph idx="1"/>
          </p:nvPr>
        </p:nvSpPr>
        <p:spPr>
          <a:xfrm>
            <a:off x="120869" y="1571296"/>
            <a:ext cx="8902262" cy="5286704"/>
          </a:xfrm>
        </p:spPr>
        <p:txBody>
          <a:bodyPr>
            <a:normAutofit fontScale="85000" lnSpcReduction="20000"/>
          </a:bodyPr>
          <a:lstStyle/>
          <a:p>
            <a:pPr marL="685800" fontAlgn="base">
              <a:spcBef>
                <a:spcPts val="500"/>
              </a:spcBef>
              <a:spcAft>
                <a:spcPts val="600"/>
              </a:spcAft>
            </a:pPr>
            <a:r>
              <a:rPr lang="en-US" sz="3200" dirty="0"/>
              <a:t>Excessive anxiety and worry about a variety of topics, events, or activities </a:t>
            </a:r>
          </a:p>
          <a:p>
            <a:pPr marL="685800" fontAlgn="base">
              <a:spcBef>
                <a:spcPts val="500"/>
              </a:spcBef>
              <a:spcAft>
                <a:spcPts val="600"/>
              </a:spcAft>
            </a:pPr>
            <a:r>
              <a:rPr lang="en-US" sz="3200" dirty="0"/>
              <a:t>Worry occurs more often than not for </a:t>
            </a:r>
            <a:r>
              <a:rPr lang="en-US" sz="3200" u="sng" dirty="0"/>
              <a:t>at least six months </a:t>
            </a:r>
            <a:r>
              <a:rPr lang="en-US" sz="3200" dirty="0"/>
              <a:t>and is clearly excessive</a:t>
            </a:r>
          </a:p>
          <a:p>
            <a:pPr marL="685800" fontAlgn="base">
              <a:spcBef>
                <a:spcPts val="500"/>
              </a:spcBef>
              <a:spcAft>
                <a:spcPts val="600"/>
              </a:spcAft>
            </a:pPr>
            <a:r>
              <a:rPr lang="en-US" dirty="0"/>
              <a:t>The worry is experienced as very challenging to control. The worry may easily shift from one topic to another</a:t>
            </a:r>
          </a:p>
          <a:p>
            <a:pPr marL="685800" fontAlgn="base">
              <a:spcBef>
                <a:spcPts val="500"/>
              </a:spcBef>
              <a:spcAft>
                <a:spcPts val="600"/>
              </a:spcAft>
            </a:pPr>
            <a:r>
              <a:rPr lang="en-US" dirty="0"/>
              <a:t>In children, only one of these symptoms is necessary for a diagnosis of GAD:</a:t>
            </a:r>
          </a:p>
          <a:p>
            <a:pPr lvl="2" fontAlgn="base">
              <a:spcAft>
                <a:spcPts val="600"/>
              </a:spcAft>
            </a:pPr>
            <a:r>
              <a:rPr lang="en-US" sz="2300" dirty="0"/>
              <a:t>Edginess or restlessness</a:t>
            </a:r>
          </a:p>
          <a:p>
            <a:pPr lvl="2" fontAlgn="base">
              <a:spcAft>
                <a:spcPts val="600"/>
              </a:spcAft>
            </a:pPr>
            <a:r>
              <a:rPr lang="en-US" sz="2300" dirty="0"/>
              <a:t>Tiring easily; more fatigued than usual</a:t>
            </a:r>
          </a:p>
          <a:p>
            <a:pPr lvl="2" fontAlgn="base">
              <a:spcAft>
                <a:spcPts val="600"/>
              </a:spcAft>
            </a:pPr>
            <a:r>
              <a:rPr lang="en-US" sz="2300" dirty="0"/>
              <a:t>Impaired concentration or feeling as though the mind goes blank</a:t>
            </a:r>
          </a:p>
          <a:p>
            <a:pPr lvl="2" fontAlgn="base">
              <a:spcAft>
                <a:spcPts val="600"/>
              </a:spcAft>
            </a:pPr>
            <a:r>
              <a:rPr lang="en-US" sz="2300" dirty="0"/>
              <a:t>Irritability (which may or may not be observable to others)</a:t>
            </a:r>
          </a:p>
          <a:p>
            <a:pPr lvl="2" fontAlgn="base">
              <a:spcAft>
                <a:spcPts val="600"/>
              </a:spcAft>
            </a:pPr>
            <a:r>
              <a:rPr lang="en-US" sz="2300" dirty="0"/>
              <a:t>Increased muscle aches or soreness</a:t>
            </a:r>
          </a:p>
          <a:p>
            <a:pPr lvl="2" fontAlgn="base">
              <a:spcAft>
                <a:spcPts val="600"/>
              </a:spcAft>
            </a:pPr>
            <a:r>
              <a:rPr lang="en-US" sz="2300" dirty="0"/>
              <a:t>Difficulty sleeping (due to trouble falling asleep or staying asleep, restlessness at night, or unsatisfying sleep)</a:t>
            </a:r>
          </a:p>
          <a:p>
            <a:endParaRPr lang="en-US" dirty="0"/>
          </a:p>
        </p:txBody>
      </p:sp>
    </p:spTree>
    <p:extLst>
      <p:ext uri="{BB962C8B-B14F-4D97-AF65-F5344CB8AC3E}">
        <p14:creationId xmlns:p14="http://schemas.microsoft.com/office/powerpoint/2010/main" val="1478274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845B-CC43-A64B-9F45-89C087300ACA}"/>
              </a:ext>
            </a:extLst>
          </p:cNvPr>
          <p:cNvSpPr>
            <a:spLocks noGrp="1"/>
          </p:cNvSpPr>
          <p:nvPr>
            <p:ph type="title"/>
          </p:nvPr>
        </p:nvSpPr>
        <p:spPr>
          <a:xfrm>
            <a:off x="1214424" y="389018"/>
            <a:ext cx="7664745" cy="903288"/>
          </a:xfrm>
        </p:spPr>
        <p:txBody>
          <a:bodyPr/>
          <a:lstStyle/>
          <a:p>
            <a:r>
              <a:rPr lang="en-US" dirty="0"/>
              <a:t>Relevant Clinical Questions</a:t>
            </a:r>
          </a:p>
        </p:txBody>
      </p:sp>
      <p:sp>
        <p:nvSpPr>
          <p:cNvPr id="3" name="Content Placeholder 2">
            <a:extLst>
              <a:ext uri="{FF2B5EF4-FFF2-40B4-BE49-F238E27FC236}">
                <a16:creationId xmlns:a16="http://schemas.microsoft.com/office/drawing/2014/main" id="{4E0CA3E4-FEB4-EC46-833D-6C06EDC2F308}"/>
              </a:ext>
            </a:extLst>
          </p:cNvPr>
          <p:cNvSpPr>
            <a:spLocks noGrp="1"/>
          </p:cNvSpPr>
          <p:nvPr>
            <p:ph idx="1"/>
          </p:nvPr>
        </p:nvSpPr>
        <p:spPr/>
        <p:txBody>
          <a:bodyPr>
            <a:normAutofit fontScale="92500" lnSpcReduction="10000"/>
          </a:bodyPr>
          <a:lstStyle/>
          <a:p>
            <a:r>
              <a:rPr lang="en-US" dirty="0"/>
              <a:t>Is your child ‘a worrier’?</a:t>
            </a:r>
          </a:p>
          <a:p>
            <a:r>
              <a:rPr lang="en-US" dirty="0"/>
              <a:t>Worries about everything? </a:t>
            </a:r>
          </a:p>
          <a:p>
            <a:r>
              <a:rPr lang="en-US" dirty="0"/>
              <a:t>Worries about nothing?</a:t>
            </a:r>
          </a:p>
          <a:p>
            <a:r>
              <a:rPr lang="en-US" dirty="0"/>
              <a:t>Obsesses</a:t>
            </a:r>
          </a:p>
          <a:p>
            <a:pPr lvl="1"/>
            <a:r>
              <a:rPr lang="en-US" dirty="0"/>
              <a:t>About time and the future</a:t>
            </a:r>
          </a:p>
          <a:p>
            <a:pPr lvl="1"/>
            <a:r>
              <a:rPr lang="en-US" dirty="0"/>
              <a:t>Transitions</a:t>
            </a:r>
          </a:p>
          <a:p>
            <a:r>
              <a:rPr lang="en-US" dirty="0"/>
              <a:t>Lack’s perspective about what’s important</a:t>
            </a:r>
          </a:p>
          <a:p>
            <a:r>
              <a:rPr lang="en-US" dirty="0"/>
              <a:t>Shows up as excessive fears</a:t>
            </a:r>
          </a:p>
          <a:p>
            <a:pPr lvl="1"/>
            <a:r>
              <a:rPr lang="en-US" dirty="0"/>
              <a:t>Storms</a:t>
            </a:r>
          </a:p>
          <a:p>
            <a:pPr lvl="1"/>
            <a:r>
              <a:rPr lang="en-US" dirty="0"/>
              <a:t>Bees, bugs</a:t>
            </a:r>
          </a:p>
          <a:p>
            <a:pPr lvl="1"/>
            <a:r>
              <a:rPr lang="en-US" dirty="0"/>
              <a:t>Loud noises</a:t>
            </a:r>
          </a:p>
        </p:txBody>
      </p:sp>
    </p:spTree>
    <p:extLst>
      <p:ext uri="{BB962C8B-B14F-4D97-AF65-F5344CB8AC3E}">
        <p14:creationId xmlns:p14="http://schemas.microsoft.com/office/powerpoint/2010/main" val="2968488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D21D-1314-A14A-87DF-053B28310BE1}"/>
              </a:ext>
            </a:extLst>
          </p:cNvPr>
          <p:cNvSpPr>
            <a:spLocks noGrp="1"/>
          </p:cNvSpPr>
          <p:nvPr>
            <p:ph type="title"/>
          </p:nvPr>
        </p:nvSpPr>
        <p:spPr/>
        <p:txBody>
          <a:bodyPr/>
          <a:lstStyle/>
          <a:p>
            <a:r>
              <a:rPr lang="en-US" dirty="0"/>
              <a:t>Anxiety Disorder</a:t>
            </a:r>
          </a:p>
        </p:txBody>
      </p:sp>
      <p:pic>
        <p:nvPicPr>
          <p:cNvPr id="5" name="Picture 4">
            <a:extLst>
              <a:ext uri="{FF2B5EF4-FFF2-40B4-BE49-F238E27FC236}">
                <a16:creationId xmlns:a16="http://schemas.microsoft.com/office/drawing/2014/main" id="{D31ADE7B-D7C0-164C-BD83-8C1C146401FB}"/>
              </a:ext>
            </a:extLst>
          </p:cNvPr>
          <p:cNvPicPr>
            <a:picLocks noChangeAspect="1"/>
          </p:cNvPicPr>
          <p:nvPr/>
        </p:nvPicPr>
        <p:blipFill>
          <a:blip r:embed="rId2"/>
          <a:stretch>
            <a:fillRect/>
          </a:stretch>
        </p:blipFill>
        <p:spPr>
          <a:xfrm>
            <a:off x="239711" y="2271621"/>
            <a:ext cx="8485846" cy="3666724"/>
          </a:xfrm>
          <a:prstGeom prst="rect">
            <a:avLst/>
          </a:prstGeom>
        </p:spPr>
      </p:pic>
      <p:sp>
        <p:nvSpPr>
          <p:cNvPr id="6" name="TextBox 5">
            <a:extLst>
              <a:ext uri="{FF2B5EF4-FFF2-40B4-BE49-F238E27FC236}">
                <a16:creationId xmlns:a16="http://schemas.microsoft.com/office/drawing/2014/main" id="{65A2E3D2-6EDB-724E-8B6B-5ED2BD32C27A}"/>
              </a:ext>
            </a:extLst>
          </p:cNvPr>
          <p:cNvSpPr txBox="1"/>
          <p:nvPr/>
        </p:nvSpPr>
        <p:spPr>
          <a:xfrm>
            <a:off x="599090" y="1786759"/>
            <a:ext cx="2095445" cy="369332"/>
          </a:xfrm>
          <a:prstGeom prst="rect">
            <a:avLst/>
          </a:prstGeom>
          <a:noFill/>
          <a:ln>
            <a:solidFill>
              <a:schemeClr val="tx1"/>
            </a:solidFill>
          </a:ln>
        </p:spPr>
        <p:txBody>
          <a:bodyPr wrap="none" rtlCol="0">
            <a:spAutoFit/>
          </a:bodyPr>
          <a:lstStyle/>
          <a:p>
            <a:r>
              <a:rPr lang="en-US" dirty="0"/>
              <a:t>Begins as ordinary</a:t>
            </a:r>
          </a:p>
        </p:txBody>
      </p:sp>
      <p:sp>
        <p:nvSpPr>
          <p:cNvPr id="7" name="TextBox 6">
            <a:extLst>
              <a:ext uri="{FF2B5EF4-FFF2-40B4-BE49-F238E27FC236}">
                <a16:creationId xmlns:a16="http://schemas.microsoft.com/office/drawing/2014/main" id="{6683D30A-BC03-EE43-B78C-618F4BD9DBAC}"/>
              </a:ext>
            </a:extLst>
          </p:cNvPr>
          <p:cNvSpPr txBox="1"/>
          <p:nvPr/>
        </p:nvSpPr>
        <p:spPr>
          <a:xfrm>
            <a:off x="3460157" y="1786759"/>
            <a:ext cx="2223686" cy="369332"/>
          </a:xfrm>
          <a:prstGeom prst="rect">
            <a:avLst/>
          </a:prstGeom>
          <a:noFill/>
          <a:ln>
            <a:solidFill>
              <a:schemeClr val="tx1"/>
            </a:solidFill>
          </a:ln>
        </p:spPr>
        <p:txBody>
          <a:bodyPr wrap="none" rtlCol="0">
            <a:spAutoFit/>
          </a:bodyPr>
          <a:lstStyle/>
          <a:p>
            <a:r>
              <a:rPr lang="en-US" dirty="0"/>
              <a:t>Becomes excessive</a:t>
            </a:r>
          </a:p>
        </p:txBody>
      </p:sp>
      <p:sp>
        <p:nvSpPr>
          <p:cNvPr id="8" name="TextBox 7">
            <a:extLst>
              <a:ext uri="{FF2B5EF4-FFF2-40B4-BE49-F238E27FC236}">
                <a16:creationId xmlns:a16="http://schemas.microsoft.com/office/drawing/2014/main" id="{97920412-7C64-CE4F-910F-2E691059E012}"/>
              </a:ext>
            </a:extLst>
          </p:cNvPr>
          <p:cNvSpPr txBox="1"/>
          <p:nvPr/>
        </p:nvSpPr>
        <p:spPr>
          <a:xfrm>
            <a:off x="6449465" y="1786759"/>
            <a:ext cx="1783502" cy="369332"/>
          </a:xfrm>
          <a:prstGeom prst="rect">
            <a:avLst/>
          </a:prstGeom>
          <a:noFill/>
          <a:ln>
            <a:solidFill>
              <a:schemeClr val="tx1"/>
            </a:solidFill>
          </a:ln>
        </p:spPr>
        <p:txBody>
          <a:bodyPr wrap="none" rtlCol="0">
            <a:spAutoFit/>
          </a:bodyPr>
          <a:lstStyle/>
          <a:p>
            <a:r>
              <a:rPr lang="en-US" dirty="0"/>
              <a:t>Affects daily life</a:t>
            </a:r>
          </a:p>
        </p:txBody>
      </p:sp>
    </p:spTree>
    <p:extLst>
      <p:ext uri="{BB962C8B-B14F-4D97-AF65-F5344CB8AC3E}">
        <p14:creationId xmlns:p14="http://schemas.microsoft.com/office/powerpoint/2010/main" val="172877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7DE8-5A1A-844A-9415-183276CBAB3D}"/>
              </a:ext>
            </a:extLst>
          </p:cNvPr>
          <p:cNvSpPr>
            <a:spLocks noGrp="1"/>
          </p:cNvSpPr>
          <p:nvPr>
            <p:ph type="title"/>
          </p:nvPr>
        </p:nvSpPr>
        <p:spPr>
          <a:xfrm>
            <a:off x="1281529" y="357486"/>
            <a:ext cx="7664745" cy="903288"/>
          </a:xfrm>
        </p:spPr>
        <p:txBody>
          <a:bodyPr>
            <a:noAutofit/>
          </a:bodyPr>
          <a:lstStyle/>
          <a:p>
            <a:r>
              <a:rPr lang="en-US" sz="2800" dirty="0"/>
              <a:t>When Anxiety Becomes an Anxiety Disorder?</a:t>
            </a:r>
          </a:p>
        </p:txBody>
      </p:sp>
      <p:sp>
        <p:nvSpPr>
          <p:cNvPr id="3" name="Content Placeholder 2">
            <a:extLst>
              <a:ext uri="{FF2B5EF4-FFF2-40B4-BE49-F238E27FC236}">
                <a16:creationId xmlns:a16="http://schemas.microsoft.com/office/drawing/2014/main" id="{B9AEB67B-AADA-724C-ADAB-FA12D80D8950}"/>
              </a:ext>
            </a:extLst>
          </p:cNvPr>
          <p:cNvSpPr>
            <a:spLocks noGrp="1"/>
          </p:cNvSpPr>
          <p:nvPr>
            <p:ph idx="1"/>
          </p:nvPr>
        </p:nvSpPr>
        <p:spPr/>
        <p:txBody>
          <a:bodyPr/>
          <a:lstStyle/>
          <a:p>
            <a:r>
              <a:rPr lang="en-US" dirty="0"/>
              <a:t>When behavioral, developmental, early intervention is not working</a:t>
            </a:r>
          </a:p>
          <a:p>
            <a:r>
              <a:rPr lang="en-US" dirty="0"/>
              <a:t>When the child is developmentally at FDL 6+</a:t>
            </a:r>
          </a:p>
          <a:p>
            <a:r>
              <a:rPr lang="en-US" dirty="0"/>
              <a:t>When the child is older—age 7+</a:t>
            </a:r>
          </a:p>
          <a:p>
            <a:r>
              <a:rPr lang="en-US" dirty="0"/>
              <a:t>When the child is 80 </a:t>
            </a:r>
            <a:r>
              <a:rPr lang="en-US" dirty="0" err="1"/>
              <a:t>lbs</a:t>
            </a:r>
            <a:r>
              <a:rPr lang="en-US" dirty="0"/>
              <a:t> or heavier</a:t>
            </a:r>
          </a:p>
          <a:p>
            <a:r>
              <a:rPr lang="en-US" dirty="0"/>
              <a:t>When functioning is impaired</a:t>
            </a:r>
          </a:p>
          <a:p>
            <a:r>
              <a:rPr lang="en-US" dirty="0"/>
              <a:t>When the suffering is persistent/daily</a:t>
            </a:r>
          </a:p>
          <a:p>
            <a:r>
              <a:rPr lang="en-US" dirty="0"/>
              <a:t>When misbehavior, tantrums, and aggression emerge as part of escalating anxiety</a:t>
            </a:r>
          </a:p>
        </p:txBody>
      </p:sp>
      <p:sp>
        <p:nvSpPr>
          <p:cNvPr id="4" name="TextBox 3">
            <a:extLst>
              <a:ext uri="{FF2B5EF4-FFF2-40B4-BE49-F238E27FC236}">
                <a16:creationId xmlns:a16="http://schemas.microsoft.com/office/drawing/2014/main" id="{5D5971CE-BAF4-614C-8FCB-F3FA80B03E41}"/>
              </a:ext>
            </a:extLst>
          </p:cNvPr>
          <p:cNvSpPr txBox="1"/>
          <p:nvPr/>
        </p:nvSpPr>
        <p:spPr>
          <a:xfrm>
            <a:off x="174055" y="6314541"/>
            <a:ext cx="8802281" cy="338554"/>
          </a:xfrm>
          <a:prstGeom prst="rect">
            <a:avLst/>
          </a:prstGeom>
          <a:noFill/>
        </p:spPr>
        <p:txBody>
          <a:bodyPr wrap="none" rtlCol="0">
            <a:spAutoFit/>
          </a:bodyPr>
          <a:lstStyle/>
          <a:p>
            <a:r>
              <a:rPr lang="en-US" sz="1600" dirty="0">
                <a:hlinkClick r:id="rId2"/>
              </a:rPr>
              <a:t>https://www.nhsinform.scot/illnesses-and-conditions/mental-health/anxiety-disorders-in-children</a:t>
            </a:r>
            <a:r>
              <a:rPr lang="en-US" sz="1600" dirty="0"/>
              <a:t> </a:t>
            </a:r>
          </a:p>
        </p:txBody>
      </p:sp>
    </p:spTree>
    <p:extLst>
      <p:ext uri="{BB962C8B-B14F-4D97-AF65-F5344CB8AC3E}">
        <p14:creationId xmlns:p14="http://schemas.microsoft.com/office/powerpoint/2010/main" val="3723615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63A0-C75C-9042-A3E0-2A18DEB2544E}"/>
              </a:ext>
            </a:extLst>
          </p:cNvPr>
          <p:cNvSpPr>
            <a:spLocks noGrp="1"/>
          </p:cNvSpPr>
          <p:nvPr>
            <p:ph type="ctrTitle"/>
          </p:nvPr>
        </p:nvSpPr>
        <p:spPr>
          <a:xfrm>
            <a:off x="0" y="1278057"/>
            <a:ext cx="5040497" cy="2291620"/>
          </a:xfrm>
        </p:spPr>
        <p:txBody>
          <a:bodyPr anchor="ctr">
            <a:normAutofit fontScale="90000"/>
          </a:bodyPr>
          <a:lstStyle/>
          <a:p>
            <a:r>
              <a:rPr lang="en-US" sz="4400" dirty="0">
                <a:solidFill>
                  <a:schemeClr val="accent1">
                    <a:lumMod val="75000"/>
                  </a:schemeClr>
                </a:solidFill>
              </a:rPr>
              <a:t>When Anxiety Becomes A Disorder:</a:t>
            </a:r>
            <a:br>
              <a:rPr lang="en-US" sz="4400" dirty="0">
                <a:solidFill>
                  <a:schemeClr val="accent1">
                    <a:lumMod val="75000"/>
                  </a:schemeClr>
                </a:solidFill>
              </a:rPr>
            </a:br>
            <a:r>
              <a:rPr lang="en-US" sz="4400" dirty="0">
                <a:solidFill>
                  <a:schemeClr val="accent1">
                    <a:lumMod val="75000"/>
                  </a:schemeClr>
                </a:solidFill>
              </a:rPr>
              <a:t>A Case Study—Billy </a:t>
            </a:r>
            <a:endParaRPr lang="en-US" sz="4800" dirty="0">
              <a:solidFill>
                <a:schemeClr val="accent1">
                  <a:lumMod val="75000"/>
                </a:schemeClr>
              </a:solidFill>
            </a:endParaRPr>
          </a:p>
        </p:txBody>
      </p:sp>
      <p:pic>
        <p:nvPicPr>
          <p:cNvPr id="8" name="Picture 7">
            <a:extLst>
              <a:ext uri="{FF2B5EF4-FFF2-40B4-BE49-F238E27FC236}">
                <a16:creationId xmlns:a16="http://schemas.microsoft.com/office/drawing/2014/main" id="{9D0E8A3D-1034-6D4E-A520-15A8C39EF8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90" y="112542"/>
            <a:ext cx="899853" cy="8617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823640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6AE8-EC63-D046-A89D-B3B073AFAA6E}"/>
              </a:ext>
            </a:extLst>
          </p:cNvPr>
          <p:cNvSpPr>
            <a:spLocks noGrp="1"/>
          </p:cNvSpPr>
          <p:nvPr>
            <p:ph type="title"/>
          </p:nvPr>
        </p:nvSpPr>
        <p:spPr>
          <a:xfrm>
            <a:off x="908387" y="178811"/>
            <a:ext cx="8382757" cy="903288"/>
          </a:xfrm>
        </p:spPr>
        <p:txBody>
          <a:bodyPr>
            <a:noAutofit/>
          </a:bodyPr>
          <a:lstStyle/>
          <a:p>
            <a:br>
              <a:rPr lang="en-US" sz="3600" dirty="0"/>
            </a:br>
            <a:r>
              <a:rPr lang="en-US" sz="2600" dirty="0"/>
              <a:t>Case Study: FDL 6+: Jane (Mom), Rob (Dad) and Billy</a:t>
            </a:r>
          </a:p>
        </p:txBody>
      </p:sp>
      <p:sp>
        <p:nvSpPr>
          <p:cNvPr id="3" name="Content Placeholder 2">
            <a:extLst>
              <a:ext uri="{FF2B5EF4-FFF2-40B4-BE49-F238E27FC236}">
                <a16:creationId xmlns:a16="http://schemas.microsoft.com/office/drawing/2014/main" id="{8EE9A29D-643F-274F-B0AE-4CAE75D67EEE}"/>
              </a:ext>
            </a:extLst>
          </p:cNvPr>
          <p:cNvSpPr>
            <a:spLocks noGrp="1"/>
          </p:cNvSpPr>
          <p:nvPr>
            <p:ph idx="1"/>
          </p:nvPr>
        </p:nvSpPr>
        <p:spPr>
          <a:xfrm>
            <a:off x="192156" y="1482601"/>
            <a:ext cx="8759687" cy="5096575"/>
          </a:xfrm>
        </p:spPr>
        <p:txBody>
          <a:bodyPr>
            <a:normAutofit fontScale="85000" lnSpcReduction="20000"/>
          </a:bodyPr>
          <a:lstStyle/>
          <a:p>
            <a:r>
              <a:rPr lang="en-US" dirty="0"/>
              <a:t>Billy is 10, 3</a:t>
            </a:r>
            <a:r>
              <a:rPr lang="en-US" baseline="30000" dirty="0"/>
              <a:t>rd</a:t>
            </a:r>
            <a:r>
              <a:rPr lang="en-US" dirty="0"/>
              <a:t> grade, in an ASD self contained classroom because of outbursts.</a:t>
            </a:r>
          </a:p>
          <a:p>
            <a:pPr lvl="1"/>
            <a:r>
              <a:rPr lang="en-US" dirty="0"/>
              <a:t>Peers are afraid of Billy. Touches them w/o asking. No real friends </a:t>
            </a:r>
          </a:p>
          <a:p>
            <a:pPr lvl="1"/>
            <a:r>
              <a:rPr lang="en-US" dirty="0"/>
              <a:t>Struggling with academics and avoidant of schoolwork</a:t>
            </a:r>
          </a:p>
          <a:p>
            <a:pPr>
              <a:spcAft>
                <a:spcPts val="600"/>
              </a:spcAft>
            </a:pPr>
            <a:r>
              <a:rPr lang="en-US" dirty="0"/>
              <a:t>FDL Profile:</a:t>
            </a:r>
          </a:p>
          <a:p>
            <a:pPr lvl="1">
              <a:spcAft>
                <a:spcPts val="600"/>
              </a:spcAft>
            </a:pPr>
            <a:r>
              <a:rPr lang="en-US" b="1" dirty="0"/>
              <a:t>FDL 1*</a:t>
            </a:r>
            <a:r>
              <a:rPr lang="en-US" dirty="0"/>
              <a:t>: 75% ‘Thomas’ trains, Dinosaurs, iPad, music, Disney movies</a:t>
            </a:r>
          </a:p>
          <a:p>
            <a:pPr lvl="1">
              <a:spcAft>
                <a:spcPts val="600"/>
              </a:spcAft>
            </a:pPr>
            <a:r>
              <a:rPr lang="en-US" b="1" dirty="0"/>
              <a:t>FDL 2</a:t>
            </a:r>
            <a:r>
              <a:rPr lang="en-US" dirty="0"/>
              <a:t>: 100% Easy to engaged. Well attached</a:t>
            </a:r>
          </a:p>
          <a:p>
            <a:pPr lvl="1">
              <a:spcAft>
                <a:spcPts val="600"/>
              </a:spcAft>
            </a:pPr>
            <a:r>
              <a:rPr lang="en-US" b="1" dirty="0"/>
              <a:t>FDL 3</a:t>
            </a:r>
            <a:r>
              <a:rPr lang="en-US" dirty="0"/>
              <a:t>: 75-100% Interacts well for 5-10 circles but loses interest, very busy, easily distracted </a:t>
            </a:r>
          </a:p>
          <a:p>
            <a:pPr lvl="1">
              <a:spcAft>
                <a:spcPts val="600"/>
              </a:spcAft>
            </a:pPr>
            <a:r>
              <a:rPr lang="en-US" b="1" dirty="0"/>
              <a:t>FDL 4</a:t>
            </a:r>
            <a:r>
              <a:rPr lang="en-US" dirty="0"/>
              <a:t>: 75% Trouble sustaining long continuous flow </a:t>
            </a:r>
          </a:p>
          <a:p>
            <a:pPr lvl="1">
              <a:spcAft>
                <a:spcPts val="600"/>
              </a:spcAft>
            </a:pPr>
            <a:r>
              <a:rPr lang="en-US" b="1" dirty="0"/>
              <a:t>FDL 5*</a:t>
            </a:r>
            <a:r>
              <a:rPr lang="en-US" dirty="0"/>
              <a:t>: 75-100% Loves pretend. Swords, doctor, Thomas Trains. Loves Pixar movies. Talks well but in the form of questions</a:t>
            </a:r>
          </a:p>
          <a:p>
            <a:pPr lvl="1">
              <a:spcAft>
                <a:spcPts val="600"/>
              </a:spcAft>
            </a:pPr>
            <a:r>
              <a:rPr lang="en-US" b="1" dirty="0"/>
              <a:t>FDL 6</a:t>
            </a:r>
            <a:r>
              <a:rPr lang="en-US" dirty="0"/>
              <a:t>: 50-75% Can recall the past. Puts 2 ideas together logically. Just beginning to ask/answer ‘Why’ questions. Loves going to Red Robin. Perseverates on “Going to Red Robin?”</a:t>
            </a:r>
          </a:p>
          <a:p>
            <a:pPr>
              <a:spcAft>
                <a:spcPts val="600"/>
              </a:spcAft>
            </a:pPr>
            <a:r>
              <a:rPr lang="en-US" dirty="0"/>
              <a:t>Physically big and strong (&gt; 90 </a:t>
            </a:r>
            <a:r>
              <a:rPr lang="en-US" dirty="0" err="1"/>
              <a:t>lbs</a:t>
            </a:r>
            <a:r>
              <a:rPr lang="en-US" dirty="0"/>
              <a:t>). Early puberty?</a:t>
            </a:r>
          </a:p>
        </p:txBody>
      </p:sp>
    </p:spTree>
    <p:extLst>
      <p:ext uri="{BB962C8B-B14F-4D97-AF65-F5344CB8AC3E}">
        <p14:creationId xmlns:p14="http://schemas.microsoft.com/office/powerpoint/2010/main" val="136383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DF51-E398-D74F-9646-E52C33163E62}"/>
              </a:ext>
            </a:extLst>
          </p:cNvPr>
          <p:cNvSpPr>
            <a:spLocks noGrp="1"/>
          </p:cNvSpPr>
          <p:nvPr>
            <p:ph type="title"/>
          </p:nvPr>
        </p:nvSpPr>
        <p:spPr>
          <a:xfrm>
            <a:off x="-814551" y="255649"/>
            <a:ext cx="10515600" cy="1181137"/>
          </a:xfrm>
        </p:spPr>
        <p:txBody>
          <a:bodyPr>
            <a:normAutofit/>
          </a:bodyPr>
          <a:lstStyle/>
          <a:p>
            <a:r>
              <a:rPr lang="en-US" sz="1200" dirty="0"/>
              <a:t>	</a:t>
            </a:r>
            <a:r>
              <a:rPr lang="en-US" sz="4000" dirty="0"/>
              <a:t> </a:t>
            </a:r>
            <a:r>
              <a:rPr lang="en-US" sz="2400" dirty="0"/>
              <a:t>Case Study: FDL 6+: Jane (Mom), Rob (Dad) and Billy</a:t>
            </a:r>
            <a:endParaRPr lang="en-US" dirty="0"/>
          </a:p>
        </p:txBody>
      </p:sp>
      <p:sp>
        <p:nvSpPr>
          <p:cNvPr id="3" name="Content Placeholder 2">
            <a:extLst>
              <a:ext uri="{FF2B5EF4-FFF2-40B4-BE49-F238E27FC236}">
                <a16:creationId xmlns:a16="http://schemas.microsoft.com/office/drawing/2014/main" id="{529615F4-1106-BE46-841B-480D74856E2A}"/>
              </a:ext>
            </a:extLst>
          </p:cNvPr>
          <p:cNvSpPr>
            <a:spLocks noGrp="1"/>
          </p:cNvSpPr>
          <p:nvPr>
            <p:ph idx="1"/>
          </p:nvPr>
        </p:nvSpPr>
        <p:spPr>
          <a:xfrm>
            <a:off x="628650" y="1510748"/>
            <a:ext cx="7886700" cy="5347252"/>
          </a:xfrm>
        </p:spPr>
        <p:txBody>
          <a:bodyPr>
            <a:normAutofit fontScale="92500" lnSpcReduction="10000"/>
          </a:bodyPr>
          <a:lstStyle/>
          <a:p>
            <a:pPr>
              <a:spcBef>
                <a:spcPts val="0"/>
              </a:spcBef>
              <a:spcAft>
                <a:spcPts val="600"/>
              </a:spcAft>
            </a:pPr>
            <a:r>
              <a:rPr lang="en-US" dirty="0"/>
              <a:t>Billy’s sensory integration issues</a:t>
            </a:r>
          </a:p>
          <a:p>
            <a:pPr lvl="1">
              <a:spcBef>
                <a:spcPts val="0"/>
              </a:spcBef>
              <a:spcAft>
                <a:spcPts val="600"/>
              </a:spcAft>
            </a:pPr>
            <a:r>
              <a:rPr lang="en-US" dirty="0"/>
              <a:t>Hates loud sudden noises</a:t>
            </a:r>
          </a:p>
          <a:p>
            <a:pPr lvl="2">
              <a:spcBef>
                <a:spcPts val="0"/>
              </a:spcBef>
              <a:spcAft>
                <a:spcPts val="600"/>
              </a:spcAft>
            </a:pPr>
            <a:r>
              <a:rPr lang="en-US" sz="2400" dirty="0"/>
              <a:t>Sneezes, coughs, honking cars, school bells, alarms</a:t>
            </a:r>
          </a:p>
          <a:p>
            <a:pPr lvl="2">
              <a:spcBef>
                <a:spcPts val="0"/>
              </a:spcBef>
              <a:spcAft>
                <a:spcPts val="600"/>
              </a:spcAft>
            </a:pPr>
            <a:r>
              <a:rPr lang="en-US" sz="2400" dirty="0"/>
              <a:t>Noisy chaotic environments</a:t>
            </a:r>
          </a:p>
          <a:p>
            <a:pPr lvl="1">
              <a:spcBef>
                <a:spcPts val="0"/>
              </a:spcBef>
              <a:spcAft>
                <a:spcPts val="600"/>
              </a:spcAft>
            </a:pPr>
            <a:r>
              <a:rPr lang="en-US" sz="2800" dirty="0"/>
              <a:t>Trouble with transitions—Wants to keep the world the same</a:t>
            </a:r>
          </a:p>
          <a:p>
            <a:pPr lvl="1">
              <a:spcBef>
                <a:spcPts val="0"/>
              </a:spcBef>
              <a:spcAft>
                <a:spcPts val="600"/>
              </a:spcAft>
            </a:pPr>
            <a:r>
              <a:rPr lang="en-US" sz="2800" dirty="0"/>
              <a:t>Visual and map cognition OCD</a:t>
            </a:r>
          </a:p>
          <a:p>
            <a:pPr lvl="2">
              <a:spcBef>
                <a:spcPts val="0"/>
              </a:spcBef>
              <a:spcAft>
                <a:spcPts val="600"/>
              </a:spcAft>
            </a:pPr>
            <a:r>
              <a:rPr lang="en-US" sz="2400" dirty="0"/>
              <a:t>Always wants to go the same way in the car</a:t>
            </a:r>
          </a:p>
          <a:p>
            <a:pPr lvl="2">
              <a:spcBef>
                <a:spcPts val="0"/>
              </a:spcBef>
              <a:spcAft>
                <a:spcPts val="600"/>
              </a:spcAft>
            </a:pPr>
            <a:r>
              <a:rPr lang="en-US" sz="2400" dirty="0"/>
              <a:t>Food can’t touch on the plate</a:t>
            </a:r>
          </a:p>
          <a:p>
            <a:pPr lvl="2">
              <a:spcBef>
                <a:spcPts val="0"/>
              </a:spcBef>
              <a:spcAft>
                <a:spcPts val="600"/>
              </a:spcAft>
            </a:pPr>
            <a:r>
              <a:rPr lang="en-US" sz="2400" dirty="0"/>
              <a:t>Visual </a:t>
            </a:r>
            <a:r>
              <a:rPr lang="en-US" sz="2400" dirty="0" err="1"/>
              <a:t>stimmer</a:t>
            </a:r>
            <a:r>
              <a:rPr lang="en-US" sz="2400" dirty="0"/>
              <a:t>: lines up trains, loves iPad/Videos</a:t>
            </a:r>
          </a:p>
          <a:p>
            <a:pPr lvl="1">
              <a:spcBef>
                <a:spcPts val="0"/>
              </a:spcBef>
              <a:spcAft>
                <a:spcPts val="600"/>
              </a:spcAft>
            </a:pPr>
            <a:r>
              <a:rPr lang="en-US" sz="2800" dirty="0"/>
              <a:t>Loves deep pressure/touch &amp; tickles</a:t>
            </a:r>
          </a:p>
          <a:p>
            <a:pPr lvl="2">
              <a:spcBef>
                <a:spcPts val="0"/>
              </a:spcBef>
              <a:spcAft>
                <a:spcPts val="600"/>
              </a:spcAft>
            </a:pPr>
            <a:r>
              <a:rPr lang="en-US" sz="2400" dirty="0"/>
              <a:t>Touches peers in school</a:t>
            </a:r>
          </a:p>
          <a:p>
            <a:pPr lvl="1">
              <a:spcBef>
                <a:spcPts val="0"/>
              </a:spcBef>
              <a:spcAft>
                <a:spcPts val="600"/>
              </a:spcAft>
            </a:pPr>
            <a:r>
              <a:rPr lang="en-US" sz="2800" dirty="0"/>
              <a:t>Jumper and hand flapper especially when anxious or excited</a:t>
            </a:r>
          </a:p>
          <a:p>
            <a:pPr lvl="1">
              <a:spcBef>
                <a:spcPts val="0"/>
              </a:spcBef>
              <a:spcAft>
                <a:spcPts val="600"/>
              </a:spcAft>
            </a:pPr>
            <a:endParaRPr lang="en-US" dirty="0"/>
          </a:p>
        </p:txBody>
      </p:sp>
    </p:spTree>
    <p:extLst>
      <p:ext uri="{BB962C8B-B14F-4D97-AF65-F5344CB8AC3E}">
        <p14:creationId xmlns:p14="http://schemas.microsoft.com/office/powerpoint/2010/main" val="235013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6AE8-EC63-D046-A89D-B3B073AFAA6E}"/>
              </a:ext>
            </a:extLst>
          </p:cNvPr>
          <p:cNvSpPr>
            <a:spLocks noGrp="1"/>
          </p:cNvSpPr>
          <p:nvPr>
            <p:ph type="title"/>
          </p:nvPr>
        </p:nvSpPr>
        <p:spPr>
          <a:xfrm>
            <a:off x="887366" y="220853"/>
            <a:ext cx="8382757" cy="903288"/>
          </a:xfrm>
        </p:spPr>
        <p:txBody>
          <a:bodyPr>
            <a:noAutofit/>
          </a:bodyPr>
          <a:lstStyle/>
          <a:p>
            <a:br>
              <a:rPr lang="en-US" sz="3600" dirty="0"/>
            </a:br>
            <a:r>
              <a:rPr lang="en-US" sz="2600" dirty="0"/>
              <a:t>Case Study: FDL 6+: Jane (Mom), Rob (Dad) and Billy</a:t>
            </a:r>
          </a:p>
        </p:txBody>
      </p:sp>
      <p:sp>
        <p:nvSpPr>
          <p:cNvPr id="3" name="Content Placeholder 2">
            <a:extLst>
              <a:ext uri="{FF2B5EF4-FFF2-40B4-BE49-F238E27FC236}">
                <a16:creationId xmlns:a16="http://schemas.microsoft.com/office/drawing/2014/main" id="{8EE9A29D-643F-274F-B0AE-4CAE75D67EEE}"/>
              </a:ext>
            </a:extLst>
          </p:cNvPr>
          <p:cNvSpPr>
            <a:spLocks noGrp="1"/>
          </p:cNvSpPr>
          <p:nvPr>
            <p:ph idx="1"/>
          </p:nvPr>
        </p:nvSpPr>
        <p:spPr>
          <a:xfrm>
            <a:off x="628649" y="1582614"/>
            <a:ext cx="8243681" cy="4950707"/>
          </a:xfrm>
        </p:spPr>
        <p:txBody>
          <a:bodyPr>
            <a:normAutofit fontScale="92500"/>
          </a:bodyPr>
          <a:lstStyle/>
          <a:p>
            <a:r>
              <a:rPr lang="en-US" dirty="0"/>
              <a:t>HWWHWWHW and if he doesn’t get it—watch out! </a:t>
            </a:r>
          </a:p>
          <a:p>
            <a:pPr lvl="1"/>
            <a:r>
              <a:rPr lang="en-US" dirty="0"/>
              <a:t>Billy yells/screams, runs away, major tantrums increasing with hitting 1-2x/week. Triggered by anxiety. Impulsive</a:t>
            </a:r>
          </a:p>
          <a:p>
            <a:pPr lvl="1"/>
            <a:r>
              <a:rPr lang="en-US" dirty="0"/>
              <a:t>Psychiatrist wants to put him Risperidone </a:t>
            </a:r>
          </a:p>
          <a:p>
            <a:r>
              <a:rPr lang="en-US" i="1" dirty="0"/>
              <a:t>Temperament</a:t>
            </a:r>
            <a:r>
              <a:rPr lang="en-US" dirty="0"/>
              <a:t> is difficult, demanding, impatient, impulsive, and anxious </a:t>
            </a:r>
          </a:p>
          <a:p>
            <a:r>
              <a:rPr lang="en-US" dirty="0"/>
              <a:t>Would spend hours on his iPad. It calms him down</a:t>
            </a:r>
          </a:p>
          <a:p>
            <a:r>
              <a:rPr lang="en-US" dirty="0"/>
              <a:t>I diagnosed him with ‘Mild to Moderate Autism’, ‘Regulatory Disorder’, and ‘Anxiety Disorder’</a:t>
            </a:r>
          </a:p>
          <a:p>
            <a:r>
              <a:rPr lang="en-US" dirty="0"/>
              <a:t>Dysregulation characterized by avoidance at one end and explosive temper at the other end of the self regulation continuum—often due to anxiety </a:t>
            </a:r>
          </a:p>
        </p:txBody>
      </p:sp>
    </p:spTree>
    <p:extLst>
      <p:ext uri="{BB962C8B-B14F-4D97-AF65-F5344CB8AC3E}">
        <p14:creationId xmlns:p14="http://schemas.microsoft.com/office/powerpoint/2010/main" val="86871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6402388" y="2971800"/>
            <a:ext cx="2547937" cy="38100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en-US" altLang="en-US" sz="2000" b="1">
                <a:solidFill>
                  <a:srgbClr val="000000"/>
                </a:solidFill>
                <a:latin typeface="Calibri" charset="0"/>
              </a:rPr>
              <a:t>Low Neurophysiologic</a:t>
            </a:r>
            <a:br>
              <a:rPr lang="en-US" altLang="en-US" sz="2000" b="1">
                <a:solidFill>
                  <a:srgbClr val="000000"/>
                </a:solidFill>
                <a:latin typeface="Calibri" charset="0"/>
              </a:rPr>
            </a:br>
            <a:r>
              <a:rPr lang="en-US" altLang="en-US" sz="2000" b="1">
                <a:solidFill>
                  <a:srgbClr val="000000"/>
                </a:solidFill>
                <a:latin typeface="Calibri" charset="0"/>
              </a:rPr>
              <a:t>Threshold</a:t>
            </a:r>
          </a:p>
          <a:p>
            <a:pPr algn="ctr">
              <a:defRPr/>
            </a:pPr>
            <a:endParaRPr lang="en-US" altLang="en-US" sz="2000" b="1">
              <a:solidFill>
                <a:srgbClr val="000000"/>
              </a:solidFill>
              <a:latin typeface="Calibri" charset="0"/>
            </a:endParaRPr>
          </a:p>
          <a:p>
            <a:pPr algn="ctr">
              <a:defRPr/>
            </a:pPr>
            <a:r>
              <a:rPr lang="en-US" altLang="en-US" sz="2000" b="1">
                <a:solidFill>
                  <a:srgbClr val="000000"/>
                </a:solidFill>
                <a:latin typeface="Calibri" charset="0"/>
              </a:rPr>
              <a:t>High Sensitivity to Stimuli</a:t>
            </a:r>
          </a:p>
          <a:p>
            <a:pPr algn="ctr">
              <a:defRPr/>
            </a:pPr>
            <a:endParaRPr lang="en-US" altLang="en-US" sz="2000" b="1">
              <a:solidFill>
                <a:srgbClr val="000000"/>
              </a:solidFill>
              <a:latin typeface="Calibri" charset="0"/>
            </a:endParaRPr>
          </a:p>
          <a:p>
            <a:pPr algn="ctr">
              <a:defRPr/>
            </a:pPr>
            <a:r>
              <a:rPr lang="en-US" altLang="en-US" sz="2000" b="1" i="1">
                <a:solidFill>
                  <a:srgbClr val="000000"/>
                </a:solidFill>
                <a:latin typeface="Calibri" charset="0"/>
              </a:rPr>
              <a:t>Fight or Fright</a:t>
            </a:r>
          </a:p>
          <a:p>
            <a:pPr algn="ctr">
              <a:defRPr/>
            </a:pPr>
            <a:endParaRPr lang="en-US" altLang="en-US" sz="2000" b="1">
              <a:solidFill>
                <a:srgbClr val="000000"/>
              </a:solidFill>
              <a:latin typeface="Calibri" charset="0"/>
            </a:endParaRPr>
          </a:p>
          <a:p>
            <a:pPr algn="ctr">
              <a:defRPr/>
            </a:pPr>
            <a:r>
              <a:rPr lang="en-US" altLang="en-US" sz="2000" b="1">
                <a:solidFill>
                  <a:srgbClr val="000000"/>
                </a:solidFill>
                <a:latin typeface="Calibri" charset="0"/>
              </a:rPr>
              <a:t>Sensory avoiding</a:t>
            </a:r>
          </a:p>
          <a:p>
            <a:pPr algn="ctr">
              <a:defRPr/>
            </a:pPr>
            <a:endParaRPr lang="en-US" altLang="en-US" sz="2000" b="1">
              <a:solidFill>
                <a:srgbClr val="000000"/>
              </a:solidFill>
              <a:latin typeface="Calibri" charset="0"/>
            </a:endParaRPr>
          </a:p>
          <a:p>
            <a:pPr algn="ctr">
              <a:defRPr/>
            </a:pPr>
            <a:r>
              <a:rPr lang="en-US" altLang="en-US" sz="2000" b="1" i="1">
                <a:solidFill>
                  <a:srgbClr val="000000"/>
                </a:solidFill>
                <a:latin typeface="Calibri" charset="0"/>
              </a:rPr>
              <a:t>Flight or freeze</a:t>
            </a:r>
          </a:p>
        </p:txBody>
      </p:sp>
      <p:sp>
        <p:nvSpPr>
          <p:cNvPr id="5" name="Rectangle 4"/>
          <p:cNvSpPr>
            <a:spLocks noChangeArrowheads="1"/>
          </p:cNvSpPr>
          <p:nvPr/>
        </p:nvSpPr>
        <p:spPr bwMode="auto">
          <a:xfrm>
            <a:off x="176213" y="2971800"/>
            <a:ext cx="2547937" cy="38100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en-US" altLang="en-US" sz="2000" b="1" dirty="0">
                <a:solidFill>
                  <a:srgbClr val="000000"/>
                </a:solidFill>
                <a:latin typeface="Calibri" charset="0"/>
              </a:rPr>
              <a:t>High Neurologic Threshold</a:t>
            </a:r>
          </a:p>
          <a:p>
            <a:pPr algn="ctr">
              <a:defRPr/>
            </a:pPr>
            <a:endParaRPr lang="en-US" altLang="en-US" sz="2000" b="1" dirty="0">
              <a:solidFill>
                <a:srgbClr val="000000"/>
              </a:solidFill>
              <a:latin typeface="Calibri" charset="0"/>
            </a:endParaRPr>
          </a:p>
          <a:p>
            <a:pPr algn="ctr">
              <a:defRPr/>
            </a:pPr>
            <a:r>
              <a:rPr lang="en-US" altLang="en-US" sz="2000" b="1" dirty="0">
                <a:solidFill>
                  <a:srgbClr val="000000"/>
                </a:solidFill>
                <a:latin typeface="Calibri" charset="0"/>
              </a:rPr>
              <a:t>Poor Registration</a:t>
            </a:r>
          </a:p>
          <a:p>
            <a:pPr algn="ctr">
              <a:defRPr/>
            </a:pPr>
            <a:endParaRPr lang="en-US" altLang="en-US" sz="2000" b="1" dirty="0">
              <a:solidFill>
                <a:srgbClr val="000000"/>
              </a:solidFill>
              <a:latin typeface="Calibri" charset="0"/>
            </a:endParaRPr>
          </a:p>
          <a:p>
            <a:pPr algn="ctr">
              <a:defRPr/>
            </a:pPr>
            <a:r>
              <a:rPr lang="en-US" altLang="en-US" sz="2000" b="1" dirty="0">
                <a:solidFill>
                  <a:srgbClr val="000000"/>
                </a:solidFill>
                <a:latin typeface="Calibri" charset="0"/>
              </a:rPr>
              <a:t>Sensation Seeking</a:t>
            </a:r>
          </a:p>
        </p:txBody>
      </p:sp>
      <p:sp>
        <p:nvSpPr>
          <p:cNvPr id="90115" name="Rectangle 2"/>
          <p:cNvSpPr>
            <a:spLocks noGrp="1" noChangeArrowheads="1"/>
          </p:cNvSpPr>
          <p:nvPr>
            <p:ph type="title" idx="4294967295"/>
          </p:nvPr>
        </p:nvSpPr>
        <p:spPr bwMode="auto">
          <a:xfrm>
            <a:off x="464344" y="284600"/>
            <a:ext cx="8229600" cy="1143000"/>
          </a:xfrm>
          <a:prstGeom prst="rect">
            <a:avLst/>
          </a:prstGeom>
          <a:solidFill>
            <a:schemeClr val="accent5">
              <a:lumMod val="75000"/>
            </a:schemeClr>
          </a:solidFill>
          <a:ln w="38100">
            <a:solidFill>
              <a:schemeClr val="accent4">
                <a:lumMod val="60000"/>
                <a:lumOff val="40000"/>
              </a:schemeClr>
            </a:solidFill>
          </a:ln>
        </p:spPr>
        <p:txBody>
          <a:bodyPr>
            <a:normAutofit fontScale="90000"/>
          </a:bodyPr>
          <a:lstStyle/>
          <a:p>
            <a:r>
              <a:rPr lang="en-US" altLang="en-US" sz="4000" dirty="0">
                <a:solidFill>
                  <a:schemeClr val="bg1"/>
                </a:solidFill>
                <a:latin typeface="Tw Cen MT Condensed Extra Bold" panose="020B0803020202020204" pitchFamily="34" charset="0"/>
                <a:ea typeface="ＭＳ Ｐゴシック" charset="-128"/>
              </a:rPr>
              <a:t>            Regulatory Modulation Continuum</a:t>
            </a:r>
            <a:br>
              <a:rPr lang="en-US" altLang="en-US" sz="4000" dirty="0">
                <a:solidFill>
                  <a:schemeClr val="bg1"/>
                </a:solidFill>
                <a:latin typeface="Tw Cen MT Condensed Extra Bold" panose="020B0803020202020204" pitchFamily="34" charset="0"/>
                <a:ea typeface="ＭＳ Ｐゴシック" charset="-128"/>
              </a:rPr>
            </a:br>
            <a:r>
              <a:rPr lang="en-US" altLang="en-US" sz="4000" dirty="0">
                <a:solidFill>
                  <a:schemeClr val="bg1"/>
                </a:solidFill>
                <a:latin typeface="Tw Cen MT Condensed Extra Bold" panose="020B0803020202020204" pitchFamily="34" charset="0"/>
                <a:ea typeface="ＭＳ Ｐゴシック" charset="-128"/>
              </a:rPr>
              <a:t>                  (Range of Response)</a:t>
            </a:r>
            <a:r>
              <a:rPr lang="en-US" altLang="en-US" sz="3600" i="1" dirty="0">
                <a:latin typeface="Tw Cen MT Condensed Extra Bold" panose="020B0803020202020204" pitchFamily="34" charset="0"/>
                <a:ea typeface="ＭＳ Ｐゴシック" charset="-128"/>
              </a:rPr>
              <a:t>	</a:t>
            </a:r>
            <a:r>
              <a:rPr lang="en-US" altLang="en-US" sz="3600" i="1" dirty="0">
                <a:ea typeface="ＭＳ Ｐゴシック" charset="-128"/>
              </a:rPr>
              <a:t>	</a:t>
            </a:r>
            <a:endParaRPr lang="en-US" altLang="en-US" sz="4000" dirty="0">
              <a:ea typeface="ＭＳ Ｐゴシック" charset="-128"/>
            </a:endParaRPr>
          </a:p>
        </p:txBody>
      </p:sp>
      <p:grpSp>
        <p:nvGrpSpPr>
          <p:cNvPr id="90116" name="Group 2"/>
          <p:cNvGrpSpPr>
            <a:grpSpLocks/>
          </p:cNvGrpSpPr>
          <p:nvPr/>
        </p:nvGrpSpPr>
        <p:grpSpPr bwMode="auto">
          <a:xfrm>
            <a:off x="176213" y="1752600"/>
            <a:ext cx="8785225" cy="495300"/>
            <a:chOff x="180428" y="1470793"/>
            <a:chExt cx="8785619" cy="495299"/>
          </a:xfrm>
        </p:grpSpPr>
        <p:sp>
          <p:nvSpPr>
            <p:cNvPr id="90120" name="Line 73"/>
            <p:cNvSpPr>
              <a:spLocks noChangeShapeType="1"/>
            </p:cNvSpPr>
            <p:nvPr/>
          </p:nvSpPr>
          <p:spPr bwMode="auto">
            <a:xfrm flipH="1">
              <a:off x="1676400" y="1665891"/>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1" name="Line 74"/>
            <p:cNvSpPr>
              <a:spLocks noChangeShapeType="1"/>
            </p:cNvSpPr>
            <p:nvPr/>
          </p:nvSpPr>
          <p:spPr bwMode="auto">
            <a:xfrm flipH="1">
              <a:off x="3505200" y="1728952"/>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2" name="Line 75"/>
            <p:cNvSpPr>
              <a:spLocks noChangeShapeType="1"/>
            </p:cNvSpPr>
            <p:nvPr/>
          </p:nvSpPr>
          <p:spPr bwMode="auto">
            <a:xfrm flipH="1">
              <a:off x="5334000" y="1697422"/>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3" name="Line 76"/>
            <p:cNvSpPr>
              <a:spLocks noChangeShapeType="1"/>
            </p:cNvSpPr>
            <p:nvPr/>
          </p:nvSpPr>
          <p:spPr bwMode="auto">
            <a:xfrm flipH="1">
              <a:off x="7239000" y="1707932"/>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180428" y="1470793"/>
              <a:ext cx="1414525" cy="495299"/>
            </a:xfrm>
            <a:prstGeom prst="rect">
              <a:avLst/>
            </a:prstGeom>
            <a:solidFill>
              <a:srgbClr val="161C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Shutdown</a:t>
              </a:r>
            </a:p>
          </p:txBody>
        </p:sp>
        <p:sp>
          <p:nvSpPr>
            <p:cNvPr id="15" name="Rectangle 14"/>
            <p:cNvSpPr/>
            <p:nvPr/>
          </p:nvSpPr>
          <p:spPr>
            <a:xfrm>
              <a:off x="2020423" y="1470793"/>
              <a:ext cx="1417702" cy="49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Habituate</a:t>
              </a:r>
            </a:p>
          </p:txBody>
        </p:sp>
        <p:sp>
          <p:nvSpPr>
            <p:cNvPr id="16" name="Rectangle 15"/>
            <p:cNvSpPr/>
            <p:nvPr/>
          </p:nvSpPr>
          <p:spPr>
            <a:xfrm>
              <a:off x="3863593" y="1470793"/>
              <a:ext cx="1416114" cy="4952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2"/>
                  </a:solidFill>
                </a:rPr>
                <a:t>Attend</a:t>
              </a:r>
            </a:p>
          </p:txBody>
        </p:sp>
        <p:sp>
          <p:nvSpPr>
            <p:cNvPr id="17" name="Rectangle 16"/>
            <p:cNvSpPr/>
            <p:nvPr/>
          </p:nvSpPr>
          <p:spPr>
            <a:xfrm>
              <a:off x="5705176" y="1470793"/>
              <a:ext cx="1417701" cy="49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Flight-Fight</a:t>
              </a:r>
            </a:p>
          </p:txBody>
        </p:sp>
        <p:sp>
          <p:nvSpPr>
            <p:cNvPr id="18" name="Rectangle 17"/>
            <p:cNvSpPr/>
            <p:nvPr/>
          </p:nvSpPr>
          <p:spPr>
            <a:xfrm>
              <a:off x="7548345" y="1470793"/>
              <a:ext cx="1417702" cy="495299"/>
            </a:xfrm>
            <a:prstGeom prst="rect">
              <a:avLst/>
            </a:prstGeom>
            <a:solidFill>
              <a:srgbClr val="161C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Shutdown</a:t>
              </a:r>
            </a:p>
          </p:txBody>
        </p:sp>
      </p:grpSp>
      <p:sp>
        <p:nvSpPr>
          <p:cNvPr id="4" name="Rectangle 3"/>
          <p:cNvSpPr>
            <a:spLocks noChangeArrowheads="1"/>
          </p:cNvSpPr>
          <p:nvPr/>
        </p:nvSpPr>
        <p:spPr bwMode="auto">
          <a:xfrm>
            <a:off x="176213" y="2514600"/>
            <a:ext cx="2547937" cy="569913"/>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anchor="ctr"/>
          <a:lstStyle/>
          <a:p>
            <a:pPr algn="ctr">
              <a:defRPr/>
            </a:pPr>
            <a:r>
              <a:rPr lang="en-US" sz="2400" b="1" dirty="0">
                <a:solidFill>
                  <a:schemeClr val="lt1"/>
                </a:solidFill>
                <a:latin typeface="+mn-lt"/>
                <a:ea typeface="+mn-ea"/>
              </a:rPr>
              <a:t>Failure to Orient</a:t>
            </a:r>
          </a:p>
        </p:txBody>
      </p:sp>
      <p:sp>
        <p:nvSpPr>
          <p:cNvPr id="21" name="Rectangle 20"/>
          <p:cNvSpPr>
            <a:spLocks noChangeArrowheads="1"/>
          </p:cNvSpPr>
          <p:nvPr/>
        </p:nvSpPr>
        <p:spPr bwMode="auto">
          <a:xfrm>
            <a:off x="6402388" y="2509838"/>
            <a:ext cx="2546350" cy="569912"/>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anchor="ctr"/>
          <a:lstStyle/>
          <a:p>
            <a:pPr algn="ctr">
              <a:defRPr/>
            </a:pPr>
            <a:r>
              <a:rPr lang="en-US" sz="2400" b="1" dirty="0">
                <a:solidFill>
                  <a:schemeClr val="lt1"/>
                </a:solidFill>
                <a:latin typeface="+mn-lt"/>
                <a:ea typeface="+mn-ea"/>
              </a:rPr>
              <a:t>Over Orientation</a:t>
            </a:r>
          </a:p>
        </p:txBody>
      </p:sp>
      <p:sp>
        <p:nvSpPr>
          <p:cNvPr id="22" name="Rectangle 21"/>
          <p:cNvSpPr>
            <a:spLocks noChangeArrowheads="1"/>
          </p:cNvSpPr>
          <p:nvPr/>
        </p:nvSpPr>
        <p:spPr bwMode="auto">
          <a:xfrm>
            <a:off x="3600450" y="2509838"/>
            <a:ext cx="1957388" cy="569912"/>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anchor="ctr"/>
          <a:lstStyle/>
          <a:p>
            <a:pPr algn="ctr">
              <a:defRPr/>
            </a:pPr>
            <a:r>
              <a:rPr lang="en-US" sz="2000" b="1" dirty="0">
                <a:solidFill>
                  <a:schemeClr val="lt1"/>
                </a:solidFill>
                <a:latin typeface="+mn-lt"/>
                <a:ea typeface="+mn-ea"/>
              </a:rPr>
              <a:t>&lt;Homeostasis&gt;</a:t>
            </a:r>
          </a:p>
        </p:txBody>
      </p:sp>
      <p:pic>
        <p:nvPicPr>
          <p:cNvPr id="19" name="Picture 18">
            <a:extLst>
              <a:ext uri="{FF2B5EF4-FFF2-40B4-BE49-F238E27FC236}">
                <a16:creationId xmlns:a16="http://schemas.microsoft.com/office/drawing/2014/main" id="{45CE6E99-C29F-254A-95A2-33AD59A504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94" y="426584"/>
            <a:ext cx="899853" cy="8617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3" name="TextBox 2">
            <a:extLst>
              <a:ext uri="{FF2B5EF4-FFF2-40B4-BE49-F238E27FC236}">
                <a16:creationId xmlns:a16="http://schemas.microsoft.com/office/drawing/2014/main" id="{4090D263-5FD7-7B46-BD1A-D226E446D349}"/>
              </a:ext>
            </a:extLst>
          </p:cNvPr>
          <p:cNvSpPr txBox="1"/>
          <p:nvPr/>
        </p:nvSpPr>
        <p:spPr>
          <a:xfrm>
            <a:off x="3079529" y="3723861"/>
            <a:ext cx="2967480" cy="1200329"/>
          </a:xfrm>
          <a:prstGeom prst="rect">
            <a:avLst/>
          </a:prstGeom>
          <a:solidFill>
            <a:schemeClr val="bg1"/>
          </a:solidFill>
          <a:ln>
            <a:solidFill>
              <a:schemeClr val="accent1">
                <a:lumMod val="75000"/>
              </a:schemeClr>
            </a:solidFill>
          </a:ln>
        </p:spPr>
        <p:txBody>
          <a:bodyPr wrap="none" rtlCol="0">
            <a:spAutoFit/>
          </a:bodyPr>
          <a:lstStyle/>
          <a:p>
            <a:pPr algn="ctr"/>
            <a:r>
              <a:rPr lang="en-US" i="1" dirty="0"/>
              <a:t>Children with Temper</a:t>
            </a:r>
          </a:p>
          <a:p>
            <a:pPr algn="ctr"/>
            <a:r>
              <a:rPr lang="en-US" i="1" dirty="0"/>
              <a:t>Dysregulation Disorder</a:t>
            </a:r>
          </a:p>
          <a:p>
            <a:pPr algn="ctr"/>
            <a:r>
              <a:rPr lang="en-US" i="1" dirty="0"/>
              <a:t>swing quickly between </a:t>
            </a:r>
          </a:p>
          <a:p>
            <a:pPr algn="ctr"/>
            <a:r>
              <a:rPr lang="en-US" i="1" dirty="0"/>
              <a:t>both ends of the continuum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4983-10DF-1740-90B2-1E540DD08B4E}"/>
              </a:ext>
            </a:extLst>
          </p:cNvPr>
          <p:cNvSpPr>
            <a:spLocks noGrp="1"/>
          </p:cNvSpPr>
          <p:nvPr>
            <p:ph type="title"/>
          </p:nvPr>
        </p:nvSpPr>
        <p:spPr>
          <a:xfrm>
            <a:off x="1278629" y="330068"/>
            <a:ext cx="7664745" cy="903288"/>
          </a:xfrm>
        </p:spPr>
        <p:txBody>
          <a:bodyPr>
            <a:normAutofit/>
          </a:bodyPr>
          <a:lstStyle/>
          <a:p>
            <a:r>
              <a:rPr lang="en-US" sz="3600" dirty="0"/>
              <a:t>From Anxiety to Resilience</a:t>
            </a:r>
          </a:p>
        </p:txBody>
      </p:sp>
      <p:pic>
        <p:nvPicPr>
          <p:cNvPr id="4" name="Picture 3">
            <a:extLst>
              <a:ext uri="{FF2B5EF4-FFF2-40B4-BE49-F238E27FC236}">
                <a16:creationId xmlns:a16="http://schemas.microsoft.com/office/drawing/2014/main" id="{3ACC7067-1D26-6840-9AE6-CAA8539CD3CD}"/>
              </a:ext>
            </a:extLst>
          </p:cNvPr>
          <p:cNvPicPr>
            <a:picLocks noChangeAspect="1"/>
          </p:cNvPicPr>
          <p:nvPr/>
        </p:nvPicPr>
        <p:blipFill>
          <a:blip r:embed="rId2"/>
          <a:stretch>
            <a:fillRect/>
          </a:stretch>
        </p:blipFill>
        <p:spPr>
          <a:xfrm>
            <a:off x="2246852" y="2478809"/>
            <a:ext cx="4650296" cy="2395607"/>
          </a:xfrm>
          <a:prstGeom prst="rect">
            <a:avLst/>
          </a:prstGeom>
        </p:spPr>
      </p:pic>
      <p:sp>
        <p:nvSpPr>
          <p:cNvPr id="5" name="TextBox 4">
            <a:extLst>
              <a:ext uri="{FF2B5EF4-FFF2-40B4-BE49-F238E27FC236}">
                <a16:creationId xmlns:a16="http://schemas.microsoft.com/office/drawing/2014/main" id="{583D0F82-EB02-DB43-9C73-A25808F43B7D}"/>
              </a:ext>
            </a:extLst>
          </p:cNvPr>
          <p:cNvSpPr txBox="1"/>
          <p:nvPr/>
        </p:nvSpPr>
        <p:spPr>
          <a:xfrm>
            <a:off x="5406887" y="4048538"/>
            <a:ext cx="1490261" cy="369332"/>
          </a:xfrm>
          <a:prstGeom prst="rect">
            <a:avLst/>
          </a:prstGeom>
          <a:solidFill>
            <a:schemeClr val="accent5">
              <a:lumMod val="75000"/>
            </a:schemeClr>
          </a:solidFill>
          <a:ln w="38100">
            <a:solidFill>
              <a:schemeClr val="tx1"/>
            </a:solidFill>
          </a:ln>
        </p:spPr>
        <p:txBody>
          <a:bodyPr wrap="square" rtlCol="0">
            <a:spAutoFit/>
          </a:bodyPr>
          <a:lstStyle/>
          <a:p>
            <a:pPr algn="ctr"/>
            <a:r>
              <a:rPr lang="en-US" b="1" dirty="0">
                <a:solidFill>
                  <a:schemeClr val="accent1">
                    <a:lumMod val="40000"/>
                    <a:lumOff val="60000"/>
                  </a:schemeClr>
                </a:solidFill>
              </a:rPr>
              <a:t>Anxiety</a:t>
            </a:r>
          </a:p>
        </p:txBody>
      </p:sp>
      <p:sp>
        <p:nvSpPr>
          <p:cNvPr id="6" name="TextBox 5">
            <a:extLst>
              <a:ext uri="{FF2B5EF4-FFF2-40B4-BE49-F238E27FC236}">
                <a16:creationId xmlns:a16="http://schemas.microsoft.com/office/drawing/2014/main" id="{29FBF534-8F08-1842-8FD8-334BAD399351}"/>
              </a:ext>
            </a:extLst>
          </p:cNvPr>
          <p:cNvSpPr txBox="1"/>
          <p:nvPr/>
        </p:nvSpPr>
        <p:spPr>
          <a:xfrm>
            <a:off x="2113278" y="2796209"/>
            <a:ext cx="1315721" cy="369332"/>
          </a:xfrm>
          <a:prstGeom prst="rect">
            <a:avLst/>
          </a:prstGeom>
          <a:solidFill>
            <a:schemeClr val="accent5">
              <a:lumMod val="75000"/>
            </a:schemeClr>
          </a:solidFill>
          <a:ln w="38100">
            <a:solidFill>
              <a:schemeClr val="tx1"/>
            </a:solidFill>
          </a:ln>
        </p:spPr>
        <p:txBody>
          <a:bodyPr wrap="square" rtlCol="0">
            <a:spAutoFit/>
          </a:bodyPr>
          <a:lstStyle/>
          <a:p>
            <a:pPr algn="ctr"/>
            <a:r>
              <a:rPr lang="en-US" b="1" dirty="0">
                <a:solidFill>
                  <a:schemeClr val="accent1">
                    <a:lumMod val="40000"/>
                    <a:lumOff val="60000"/>
                  </a:schemeClr>
                </a:solidFill>
              </a:rPr>
              <a:t>Resilience</a:t>
            </a:r>
          </a:p>
        </p:txBody>
      </p:sp>
      <p:sp>
        <p:nvSpPr>
          <p:cNvPr id="3" name="TextBox 2">
            <a:extLst>
              <a:ext uri="{FF2B5EF4-FFF2-40B4-BE49-F238E27FC236}">
                <a16:creationId xmlns:a16="http://schemas.microsoft.com/office/drawing/2014/main" id="{53C26A9A-AE43-CF4A-81A6-DB9465EB43A6}"/>
              </a:ext>
            </a:extLst>
          </p:cNvPr>
          <p:cNvSpPr txBox="1"/>
          <p:nvPr/>
        </p:nvSpPr>
        <p:spPr>
          <a:xfrm rot="1277145">
            <a:off x="3614460" y="3458104"/>
            <a:ext cx="1287532" cy="369332"/>
          </a:xfrm>
          <a:prstGeom prst="rect">
            <a:avLst/>
          </a:prstGeom>
          <a:solidFill>
            <a:schemeClr val="accent5">
              <a:lumMod val="75000"/>
            </a:schemeClr>
          </a:solidFill>
          <a:ln w="38100">
            <a:solidFill>
              <a:schemeClr val="accent1">
                <a:lumMod val="75000"/>
              </a:schemeClr>
            </a:solidFill>
            <a:prstDash val="solid"/>
          </a:ln>
        </p:spPr>
        <p:txBody>
          <a:bodyPr wrap="none" rtlCol="0">
            <a:spAutoFit/>
          </a:bodyPr>
          <a:lstStyle/>
          <a:p>
            <a:r>
              <a:rPr lang="en-US" dirty="0">
                <a:solidFill>
                  <a:schemeClr val="accent1">
                    <a:lumMod val="20000"/>
                    <a:lumOff val="80000"/>
                  </a:schemeClr>
                </a:solidFill>
              </a:rPr>
              <a:t>Prevention</a:t>
            </a:r>
          </a:p>
        </p:txBody>
      </p:sp>
      <p:sp>
        <p:nvSpPr>
          <p:cNvPr id="7" name="Left Arrow 6">
            <a:extLst>
              <a:ext uri="{FF2B5EF4-FFF2-40B4-BE49-F238E27FC236}">
                <a16:creationId xmlns:a16="http://schemas.microsoft.com/office/drawing/2014/main" id="{3A97DDA0-85B2-A648-84E0-9B9521CA5CDF}"/>
              </a:ext>
            </a:extLst>
          </p:cNvPr>
          <p:cNvSpPr/>
          <p:nvPr/>
        </p:nvSpPr>
        <p:spPr>
          <a:xfrm rot="1091447">
            <a:off x="3347399" y="3204093"/>
            <a:ext cx="343594" cy="225287"/>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3ADC39EB-9E75-404A-970C-E2E1C172E3AB}"/>
              </a:ext>
            </a:extLst>
          </p:cNvPr>
          <p:cNvSpPr/>
          <p:nvPr/>
        </p:nvSpPr>
        <p:spPr>
          <a:xfrm rot="12087309">
            <a:off x="4855716" y="3838666"/>
            <a:ext cx="343594" cy="225287"/>
          </a:xfrm>
          <a:prstGeom prst="leftArrow">
            <a:avLst>
              <a:gd name="adj1" fmla="val 600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00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6AE8-EC63-D046-A89D-B3B073AFAA6E}"/>
              </a:ext>
            </a:extLst>
          </p:cNvPr>
          <p:cNvSpPr>
            <a:spLocks noGrp="1"/>
          </p:cNvSpPr>
          <p:nvPr>
            <p:ph type="title"/>
          </p:nvPr>
        </p:nvSpPr>
        <p:spPr>
          <a:xfrm>
            <a:off x="887366" y="231363"/>
            <a:ext cx="8382757" cy="903288"/>
          </a:xfrm>
        </p:spPr>
        <p:txBody>
          <a:bodyPr>
            <a:noAutofit/>
          </a:bodyPr>
          <a:lstStyle/>
          <a:p>
            <a:br>
              <a:rPr lang="en-US" sz="3600" dirty="0"/>
            </a:br>
            <a:r>
              <a:rPr lang="en-US" sz="2600" dirty="0"/>
              <a:t>Case Study: FDL 6+: Jane (Mom), Rob (Dad) and Billy</a:t>
            </a:r>
          </a:p>
        </p:txBody>
      </p:sp>
      <p:sp>
        <p:nvSpPr>
          <p:cNvPr id="3" name="Content Placeholder 2">
            <a:extLst>
              <a:ext uri="{FF2B5EF4-FFF2-40B4-BE49-F238E27FC236}">
                <a16:creationId xmlns:a16="http://schemas.microsoft.com/office/drawing/2014/main" id="{8EE9A29D-643F-274F-B0AE-4CAE75D67EEE}"/>
              </a:ext>
            </a:extLst>
          </p:cNvPr>
          <p:cNvSpPr>
            <a:spLocks noGrp="1"/>
          </p:cNvSpPr>
          <p:nvPr>
            <p:ph idx="1"/>
          </p:nvPr>
        </p:nvSpPr>
        <p:spPr>
          <a:xfrm>
            <a:off x="409218" y="1451099"/>
            <a:ext cx="8494643" cy="5175538"/>
          </a:xfrm>
        </p:spPr>
        <p:txBody>
          <a:bodyPr>
            <a:normAutofit fontScale="92500" lnSpcReduction="10000"/>
          </a:bodyPr>
          <a:lstStyle/>
          <a:p>
            <a:r>
              <a:rPr lang="en-US" dirty="0"/>
              <a:t>Strong family history of anxiety, depression, alcoholism, bipolar disorder</a:t>
            </a:r>
          </a:p>
          <a:p>
            <a:r>
              <a:rPr lang="en-US" dirty="0"/>
              <a:t>The parents are divided</a:t>
            </a:r>
          </a:p>
          <a:p>
            <a:pPr lvl="1"/>
            <a:r>
              <a:rPr lang="en-US" dirty="0"/>
              <a:t>Mom is tenderhearted and has trouble placing limits on Billy</a:t>
            </a:r>
          </a:p>
          <a:p>
            <a:pPr lvl="1"/>
            <a:r>
              <a:rPr lang="en-US" dirty="0"/>
              <a:t>Dad is a workaholic IT guy, rigid, strict, and mom suspects ‘He is on the spectrum’</a:t>
            </a:r>
          </a:p>
          <a:p>
            <a:r>
              <a:rPr lang="en-US" dirty="0"/>
              <a:t>There are two siblings one younger sister who is angry that Billy gets so much attention</a:t>
            </a:r>
          </a:p>
          <a:p>
            <a:r>
              <a:rPr lang="en-US" dirty="0"/>
              <a:t>One older brother who is going through puberty and has withdrawn to his room from family life </a:t>
            </a:r>
          </a:p>
          <a:p>
            <a:r>
              <a:rPr lang="en-US" dirty="0"/>
              <a:t>Billy worries ‘about everything’ and ‘nothing’ especially coming events, and school</a:t>
            </a:r>
          </a:p>
          <a:p>
            <a:r>
              <a:rPr lang="en-US" dirty="0"/>
              <a:t>Signs of OCD behavior </a:t>
            </a:r>
          </a:p>
          <a:p>
            <a:pPr lvl="1"/>
            <a:r>
              <a:rPr lang="en-US" dirty="0"/>
              <a:t>Has to go the same way in the car. Food can’t touch on plate</a:t>
            </a:r>
          </a:p>
        </p:txBody>
      </p:sp>
    </p:spTree>
    <p:extLst>
      <p:ext uri="{BB962C8B-B14F-4D97-AF65-F5344CB8AC3E}">
        <p14:creationId xmlns:p14="http://schemas.microsoft.com/office/powerpoint/2010/main" val="1667282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4143243" y="4953000"/>
            <a:ext cx="10668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5" name="Oval 5"/>
          <p:cNvSpPr>
            <a:spLocks noChangeArrowheads="1"/>
          </p:cNvSpPr>
          <p:nvPr/>
        </p:nvSpPr>
        <p:spPr bwMode="auto">
          <a:xfrm>
            <a:off x="2945261" y="3210177"/>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6" name="Rectangle 6"/>
          <p:cNvSpPr>
            <a:spLocks noChangeArrowheads="1"/>
          </p:cNvSpPr>
          <p:nvPr/>
        </p:nvSpPr>
        <p:spPr bwMode="auto">
          <a:xfrm>
            <a:off x="4856419" y="3210177"/>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7" name="Rectangle 7"/>
          <p:cNvSpPr>
            <a:spLocks noChangeArrowheads="1"/>
          </p:cNvSpPr>
          <p:nvPr/>
        </p:nvSpPr>
        <p:spPr bwMode="auto">
          <a:xfrm>
            <a:off x="1524000" y="18288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8" name="Oval 8"/>
          <p:cNvSpPr>
            <a:spLocks noChangeArrowheads="1"/>
          </p:cNvSpPr>
          <p:nvPr/>
        </p:nvSpPr>
        <p:spPr bwMode="auto">
          <a:xfrm>
            <a:off x="3124200" y="18288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59" name="Rectangle 9"/>
          <p:cNvSpPr>
            <a:spLocks noChangeArrowheads="1"/>
          </p:cNvSpPr>
          <p:nvPr/>
        </p:nvSpPr>
        <p:spPr bwMode="auto">
          <a:xfrm>
            <a:off x="5029200" y="18288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0" name="Oval 10"/>
          <p:cNvSpPr>
            <a:spLocks noChangeArrowheads="1"/>
          </p:cNvSpPr>
          <p:nvPr/>
        </p:nvSpPr>
        <p:spPr bwMode="auto">
          <a:xfrm>
            <a:off x="6400800" y="18288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1" name="Rectangle 11"/>
          <p:cNvSpPr>
            <a:spLocks noChangeArrowheads="1"/>
          </p:cNvSpPr>
          <p:nvPr/>
        </p:nvSpPr>
        <p:spPr bwMode="auto">
          <a:xfrm>
            <a:off x="5943600" y="32004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dirty="0"/>
          </a:p>
        </p:txBody>
      </p:sp>
      <p:sp>
        <p:nvSpPr>
          <p:cNvPr id="49162" name="Oval 12"/>
          <p:cNvSpPr>
            <a:spLocks noChangeArrowheads="1"/>
          </p:cNvSpPr>
          <p:nvPr/>
        </p:nvSpPr>
        <p:spPr bwMode="auto">
          <a:xfrm>
            <a:off x="7162800" y="3222048"/>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3" name="Rectangle 13"/>
          <p:cNvSpPr>
            <a:spLocks noChangeArrowheads="1"/>
          </p:cNvSpPr>
          <p:nvPr/>
        </p:nvSpPr>
        <p:spPr bwMode="auto">
          <a:xfrm>
            <a:off x="1905000" y="3200400"/>
            <a:ext cx="9144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4" name="Oval 14"/>
          <p:cNvSpPr>
            <a:spLocks noChangeArrowheads="1"/>
          </p:cNvSpPr>
          <p:nvPr/>
        </p:nvSpPr>
        <p:spPr bwMode="auto">
          <a:xfrm>
            <a:off x="685800" y="3276600"/>
            <a:ext cx="914400" cy="914400"/>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p>
        </p:txBody>
      </p:sp>
      <p:sp>
        <p:nvSpPr>
          <p:cNvPr id="49165" name="Line 15"/>
          <p:cNvSpPr>
            <a:spLocks noChangeShapeType="1"/>
          </p:cNvSpPr>
          <p:nvPr/>
        </p:nvSpPr>
        <p:spPr bwMode="auto">
          <a:xfrm>
            <a:off x="2438400" y="2286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6"/>
          <p:cNvSpPr>
            <a:spLocks noChangeShapeType="1"/>
          </p:cNvSpPr>
          <p:nvPr/>
        </p:nvSpPr>
        <p:spPr bwMode="auto">
          <a:xfrm>
            <a:off x="5943600" y="2362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7"/>
          <p:cNvSpPr>
            <a:spLocks noChangeShapeType="1"/>
          </p:cNvSpPr>
          <p:nvPr/>
        </p:nvSpPr>
        <p:spPr bwMode="auto">
          <a:xfrm>
            <a:off x="1143000" y="2971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8"/>
          <p:cNvSpPr>
            <a:spLocks noChangeShapeType="1"/>
          </p:cNvSpPr>
          <p:nvPr/>
        </p:nvSpPr>
        <p:spPr bwMode="auto">
          <a:xfrm>
            <a:off x="5029200" y="29718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9"/>
          <p:cNvSpPr>
            <a:spLocks noChangeShapeType="1"/>
          </p:cNvSpPr>
          <p:nvPr/>
        </p:nvSpPr>
        <p:spPr bwMode="auto">
          <a:xfrm>
            <a:off x="3836649" y="3651342"/>
            <a:ext cx="10197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0"/>
          <p:cNvSpPr>
            <a:spLocks noChangeShapeType="1"/>
          </p:cNvSpPr>
          <p:nvPr/>
        </p:nvSpPr>
        <p:spPr bwMode="auto">
          <a:xfrm>
            <a:off x="4267200" y="3657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21"/>
          <p:cNvSpPr>
            <a:spLocks noChangeShapeType="1"/>
          </p:cNvSpPr>
          <p:nvPr/>
        </p:nvSpPr>
        <p:spPr bwMode="auto">
          <a:xfrm flipV="1">
            <a:off x="3428999" y="4638425"/>
            <a:ext cx="2743187" cy="9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2"/>
          <p:cNvSpPr>
            <a:spLocks noChangeShapeType="1"/>
          </p:cNvSpPr>
          <p:nvPr/>
        </p:nvSpPr>
        <p:spPr bwMode="auto">
          <a:xfrm>
            <a:off x="2819400" y="2286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23"/>
          <p:cNvSpPr>
            <a:spLocks noChangeShapeType="1"/>
          </p:cNvSpPr>
          <p:nvPr/>
        </p:nvSpPr>
        <p:spPr bwMode="auto">
          <a:xfrm>
            <a:off x="6172200" y="2362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24"/>
          <p:cNvSpPr>
            <a:spLocks noChangeShapeType="1"/>
          </p:cNvSpPr>
          <p:nvPr/>
        </p:nvSpPr>
        <p:spPr bwMode="auto">
          <a:xfrm>
            <a:off x="3505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25"/>
          <p:cNvSpPr>
            <a:spLocks noChangeShapeType="1"/>
          </p:cNvSpPr>
          <p:nvPr/>
        </p:nvSpPr>
        <p:spPr bwMode="auto">
          <a:xfrm>
            <a:off x="2362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26"/>
          <p:cNvSpPr>
            <a:spLocks noChangeShapeType="1"/>
          </p:cNvSpPr>
          <p:nvPr/>
        </p:nvSpPr>
        <p:spPr bwMode="auto">
          <a:xfrm>
            <a:off x="1143000" y="2971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27"/>
          <p:cNvSpPr>
            <a:spLocks noChangeShapeType="1"/>
          </p:cNvSpPr>
          <p:nvPr/>
        </p:nvSpPr>
        <p:spPr bwMode="auto">
          <a:xfrm>
            <a:off x="5029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28"/>
          <p:cNvSpPr>
            <a:spLocks noChangeShapeType="1"/>
          </p:cNvSpPr>
          <p:nvPr/>
        </p:nvSpPr>
        <p:spPr bwMode="auto">
          <a:xfrm>
            <a:off x="64008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29"/>
          <p:cNvSpPr>
            <a:spLocks noChangeShapeType="1"/>
          </p:cNvSpPr>
          <p:nvPr/>
        </p:nvSpPr>
        <p:spPr bwMode="auto">
          <a:xfrm>
            <a:off x="76200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30"/>
          <p:cNvSpPr>
            <a:spLocks noChangeShapeType="1"/>
          </p:cNvSpPr>
          <p:nvPr/>
        </p:nvSpPr>
        <p:spPr bwMode="auto">
          <a:xfrm>
            <a:off x="3429000"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1" name="Line 31"/>
          <p:cNvSpPr>
            <a:spLocks noChangeShapeType="1"/>
          </p:cNvSpPr>
          <p:nvPr/>
        </p:nvSpPr>
        <p:spPr bwMode="auto">
          <a:xfrm flipH="1">
            <a:off x="4697347" y="4656083"/>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7" name="Line 38"/>
          <p:cNvSpPr>
            <a:spLocks noChangeShapeType="1"/>
          </p:cNvSpPr>
          <p:nvPr/>
        </p:nvSpPr>
        <p:spPr bwMode="auto">
          <a:xfrm flipH="1" flipV="1">
            <a:off x="5181375" y="5877175"/>
            <a:ext cx="589444" cy="42311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88" name="Rectangle 39"/>
          <p:cNvSpPr>
            <a:spLocks noChangeArrowheads="1"/>
          </p:cNvSpPr>
          <p:nvPr/>
        </p:nvSpPr>
        <p:spPr bwMode="auto">
          <a:xfrm>
            <a:off x="5761175" y="6130282"/>
            <a:ext cx="750526" cy="461665"/>
          </a:xfrm>
          <a:prstGeom prst="rect">
            <a:avLst/>
          </a:prstGeom>
          <a:solidFill>
            <a:schemeClr val="accent1"/>
          </a:solidFill>
          <a:ln w="38100">
            <a:solidFill>
              <a:srgbClr val="FF0000"/>
            </a:solidFill>
            <a:miter lim="800000"/>
            <a:headEnd/>
            <a:tailEnd/>
          </a:ln>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chemeClr val="bg1"/>
                </a:solidFill>
              </a:rPr>
              <a:t>Billy</a:t>
            </a:r>
          </a:p>
        </p:txBody>
      </p:sp>
      <p:sp>
        <p:nvSpPr>
          <p:cNvPr id="49189" name="Rectangle 40"/>
          <p:cNvSpPr>
            <a:spLocks noChangeArrowheads="1"/>
          </p:cNvSpPr>
          <p:nvPr/>
        </p:nvSpPr>
        <p:spPr bwMode="auto">
          <a:xfrm>
            <a:off x="3048000" y="51816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chemeClr val="bg1"/>
                </a:solidFill>
              </a:rPr>
              <a:t>8 yr</a:t>
            </a:r>
            <a:endParaRPr lang="en-US" altLang="en-US"/>
          </a:p>
        </p:txBody>
      </p:sp>
      <p:sp>
        <p:nvSpPr>
          <p:cNvPr id="49190" name="Rectangle 41"/>
          <p:cNvSpPr>
            <a:spLocks noChangeArrowheads="1"/>
          </p:cNvSpPr>
          <p:nvPr/>
        </p:nvSpPr>
        <p:spPr bwMode="auto">
          <a:xfrm>
            <a:off x="4188214" y="512451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chemeClr val="bg1"/>
                </a:solidFill>
              </a:rPr>
              <a:t>10 yrs</a:t>
            </a:r>
          </a:p>
        </p:txBody>
      </p:sp>
      <p:sp>
        <p:nvSpPr>
          <p:cNvPr id="49194" name="Rectangle 50"/>
          <p:cNvSpPr>
            <a:spLocks noChangeArrowheads="1"/>
          </p:cNvSpPr>
          <p:nvPr/>
        </p:nvSpPr>
        <p:spPr bwMode="auto">
          <a:xfrm>
            <a:off x="838202" y="4419602"/>
            <a:ext cx="217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Not supportive</a:t>
            </a:r>
          </a:p>
        </p:txBody>
      </p:sp>
      <p:sp>
        <p:nvSpPr>
          <p:cNvPr id="49195" name="Line 51"/>
          <p:cNvSpPr>
            <a:spLocks noChangeShapeType="1"/>
          </p:cNvSpPr>
          <p:nvPr/>
        </p:nvSpPr>
        <p:spPr bwMode="auto">
          <a:xfrm flipV="1">
            <a:off x="2133600" y="41910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9196" name="Line 52"/>
          <p:cNvSpPr>
            <a:spLocks noChangeShapeType="1"/>
          </p:cNvSpPr>
          <p:nvPr/>
        </p:nvSpPr>
        <p:spPr bwMode="auto">
          <a:xfrm flipH="1" flipV="1">
            <a:off x="1447800" y="41910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9197" name="Rectangle 53"/>
          <p:cNvSpPr>
            <a:spLocks noChangeArrowheads="1"/>
          </p:cNvSpPr>
          <p:nvPr/>
        </p:nvSpPr>
        <p:spPr bwMode="auto">
          <a:xfrm>
            <a:off x="3048002" y="4038602"/>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Sec</a:t>
            </a:r>
            <a:r>
              <a:rPr lang="ja-JP" altLang="en-US"/>
              <a:t>’</a:t>
            </a:r>
            <a:r>
              <a:rPr lang="en-US" altLang="ja-JP" dirty="0"/>
              <a:t>y</a:t>
            </a:r>
            <a:endParaRPr lang="en-US" altLang="en-US" dirty="0"/>
          </a:p>
        </p:txBody>
      </p:sp>
      <p:sp>
        <p:nvSpPr>
          <p:cNvPr id="49198" name="Rectangle 54"/>
          <p:cNvSpPr>
            <a:spLocks noChangeArrowheads="1"/>
          </p:cNvSpPr>
          <p:nvPr/>
        </p:nvSpPr>
        <p:spPr bwMode="auto">
          <a:xfrm>
            <a:off x="4343402" y="4038602"/>
            <a:ext cx="201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IT Consultant</a:t>
            </a:r>
          </a:p>
        </p:txBody>
      </p:sp>
      <p:sp>
        <p:nvSpPr>
          <p:cNvPr id="49202" name="Rectangle 58"/>
          <p:cNvSpPr>
            <a:spLocks noChangeArrowheads="1"/>
          </p:cNvSpPr>
          <p:nvPr/>
        </p:nvSpPr>
        <p:spPr bwMode="auto">
          <a:xfrm>
            <a:off x="2969905" y="5181600"/>
            <a:ext cx="851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dirty="0">
                <a:solidFill>
                  <a:schemeClr val="bg1"/>
                </a:solidFill>
              </a:rPr>
              <a:t>5 </a:t>
            </a:r>
            <a:r>
              <a:rPr lang="en-US" altLang="en-US" dirty="0" err="1">
                <a:solidFill>
                  <a:schemeClr val="bg1"/>
                </a:solidFill>
              </a:rPr>
              <a:t>yrs</a:t>
            </a:r>
            <a:endParaRPr lang="en-US" altLang="en-US" dirty="0">
              <a:solidFill>
                <a:schemeClr val="bg1"/>
              </a:solidFill>
            </a:endParaRPr>
          </a:p>
        </p:txBody>
      </p:sp>
      <p:sp>
        <p:nvSpPr>
          <p:cNvPr id="2" name="TextBox 1">
            <a:extLst>
              <a:ext uri="{FF2B5EF4-FFF2-40B4-BE49-F238E27FC236}">
                <a16:creationId xmlns:a16="http://schemas.microsoft.com/office/drawing/2014/main" id="{EE65CDCE-5BF2-4290-9993-7185CA8DFCFE}"/>
              </a:ext>
            </a:extLst>
          </p:cNvPr>
          <p:cNvSpPr txBox="1"/>
          <p:nvPr/>
        </p:nvSpPr>
        <p:spPr>
          <a:xfrm>
            <a:off x="1543050" y="2118360"/>
            <a:ext cx="866776" cy="269304"/>
          </a:xfrm>
          <a:prstGeom prst="rect">
            <a:avLst/>
          </a:prstGeom>
          <a:noFill/>
        </p:spPr>
        <p:txBody>
          <a:bodyPr wrap="square" rtlCol="0">
            <a:spAutoFit/>
          </a:bodyPr>
          <a:lstStyle/>
          <a:p>
            <a:r>
              <a:rPr lang="en-US" sz="1150" b="1" dirty="0">
                <a:solidFill>
                  <a:schemeClr val="bg1"/>
                </a:solidFill>
              </a:rPr>
              <a:t>Alcoholic</a:t>
            </a:r>
          </a:p>
        </p:txBody>
      </p:sp>
      <p:sp>
        <p:nvSpPr>
          <p:cNvPr id="57" name="TextBox 56">
            <a:extLst>
              <a:ext uri="{FF2B5EF4-FFF2-40B4-BE49-F238E27FC236}">
                <a16:creationId xmlns:a16="http://schemas.microsoft.com/office/drawing/2014/main" id="{6B9F4E08-8F0D-4FA7-97C8-1A52B960DA80}"/>
              </a:ext>
            </a:extLst>
          </p:cNvPr>
          <p:cNvSpPr txBox="1"/>
          <p:nvPr/>
        </p:nvSpPr>
        <p:spPr>
          <a:xfrm>
            <a:off x="3123614" y="2049830"/>
            <a:ext cx="928689" cy="446276"/>
          </a:xfrm>
          <a:prstGeom prst="rect">
            <a:avLst/>
          </a:prstGeom>
          <a:noFill/>
        </p:spPr>
        <p:txBody>
          <a:bodyPr wrap="square" rtlCol="0">
            <a:spAutoFit/>
          </a:bodyPr>
          <a:lstStyle/>
          <a:p>
            <a:pPr algn="ctr"/>
            <a:r>
              <a:rPr lang="en-US" sz="1150" b="1" dirty="0">
                <a:solidFill>
                  <a:schemeClr val="bg1"/>
                </a:solidFill>
              </a:rPr>
              <a:t>Anxious</a:t>
            </a:r>
          </a:p>
          <a:p>
            <a:pPr algn="ctr"/>
            <a:r>
              <a:rPr lang="en-US" sz="1150" b="1" dirty="0">
                <a:solidFill>
                  <a:schemeClr val="bg1"/>
                </a:solidFill>
              </a:rPr>
              <a:t>Depressed</a:t>
            </a:r>
          </a:p>
        </p:txBody>
      </p:sp>
      <p:sp>
        <p:nvSpPr>
          <p:cNvPr id="58" name="TextBox 57">
            <a:extLst>
              <a:ext uri="{FF2B5EF4-FFF2-40B4-BE49-F238E27FC236}">
                <a16:creationId xmlns:a16="http://schemas.microsoft.com/office/drawing/2014/main" id="{742F6EC4-EA64-4E18-A83C-5F86F3DEEC1D}"/>
              </a:ext>
            </a:extLst>
          </p:cNvPr>
          <p:cNvSpPr txBox="1"/>
          <p:nvPr/>
        </p:nvSpPr>
        <p:spPr>
          <a:xfrm>
            <a:off x="1966912" y="3505200"/>
            <a:ext cx="866776" cy="269304"/>
          </a:xfrm>
          <a:prstGeom prst="rect">
            <a:avLst/>
          </a:prstGeom>
          <a:noFill/>
        </p:spPr>
        <p:txBody>
          <a:bodyPr wrap="square" rtlCol="0">
            <a:spAutoFit/>
          </a:bodyPr>
          <a:lstStyle/>
          <a:p>
            <a:pPr algn="ctr"/>
            <a:r>
              <a:rPr lang="en-US" sz="1150" b="1" dirty="0">
                <a:solidFill>
                  <a:schemeClr val="bg1"/>
                </a:solidFill>
              </a:rPr>
              <a:t>Angry</a:t>
            </a:r>
          </a:p>
        </p:txBody>
      </p:sp>
      <p:sp>
        <p:nvSpPr>
          <p:cNvPr id="59" name="TextBox 58">
            <a:extLst>
              <a:ext uri="{FF2B5EF4-FFF2-40B4-BE49-F238E27FC236}">
                <a16:creationId xmlns:a16="http://schemas.microsoft.com/office/drawing/2014/main" id="{C7C0E705-FE17-4284-B654-14B915DC48DF}"/>
              </a:ext>
            </a:extLst>
          </p:cNvPr>
          <p:cNvSpPr txBox="1"/>
          <p:nvPr/>
        </p:nvSpPr>
        <p:spPr>
          <a:xfrm>
            <a:off x="2987803" y="3453572"/>
            <a:ext cx="866776" cy="446276"/>
          </a:xfrm>
          <a:prstGeom prst="rect">
            <a:avLst/>
          </a:prstGeom>
          <a:noFill/>
        </p:spPr>
        <p:txBody>
          <a:bodyPr wrap="square" rtlCol="0">
            <a:spAutoFit/>
          </a:bodyPr>
          <a:lstStyle/>
          <a:p>
            <a:pPr algn="ctr"/>
            <a:r>
              <a:rPr lang="en-US" sz="1150" b="1" dirty="0">
                <a:solidFill>
                  <a:schemeClr val="bg1"/>
                </a:solidFill>
              </a:rPr>
              <a:t>Anxious</a:t>
            </a:r>
          </a:p>
          <a:p>
            <a:pPr algn="ctr"/>
            <a:r>
              <a:rPr lang="en-US" sz="1150" b="1" dirty="0">
                <a:solidFill>
                  <a:schemeClr val="bg1"/>
                </a:solidFill>
              </a:rPr>
              <a:t>Lax</a:t>
            </a:r>
          </a:p>
        </p:txBody>
      </p:sp>
      <p:sp>
        <p:nvSpPr>
          <p:cNvPr id="60" name="TextBox 59">
            <a:extLst>
              <a:ext uri="{FF2B5EF4-FFF2-40B4-BE49-F238E27FC236}">
                <a16:creationId xmlns:a16="http://schemas.microsoft.com/office/drawing/2014/main" id="{514EFED2-1323-49D7-BDD4-3996446FF64E}"/>
              </a:ext>
            </a:extLst>
          </p:cNvPr>
          <p:cNvSpPr txBox="1"/>
          <p:nvPr/>
        </p:nvSpPr>
        <p:spPr>
          <a:xfrm>
            <a:off x="5007600" y="2006161"/>
            <a:ext cx="979167" cy="461665"/>
          </a:xfrm>
          <a:prstGeom prst="rect">
            <a:avLst/>
          </a:prstGeom>
          <a:noFill/>
        </p:spPr>
        <p:txBody>
          <a:bodyPr wrap="square" rtlCol="0">
            <a:spAutoFit/>
          </a:bodyPr>
          <a:lstStyle/>
          <a:p>
            <a:pPr algn="ctr"/>
            <a:r>
              <a:rPr lang="en-US" sz="1200" b="1" dirty="0">
                <a:solidFill>
                  <a:schemeClr val="bg1"/>
                </a:solidFill>
              </a:rPr>
              <a:t>Strict Military</a:t>
            </a:r>
          </a:p>
        </p:txBody>
      </p:sp>
      <p:sp>
        <p:nvSpPr>
          <p:cNvPr id="61" name="TextBox 60">
            <a:extLst>
              <a:ext uri="{FF2B5EF4-FFF2-40B4-BE49-F238E27FC236}">
                <a16:creationId xmlns:a16="http://schemas.microsoft.com/office/drawing/2014/main" id="{0978B7F2-411C-47C0-BF38-920BE879B91E}"/>
              </a:ext>
            </a:extLst>
          </p:cNvPr>
          <p:cNvSpPr txBox="1"/>
          <p:nvPr/>
        </p:nvSpPr>
        <p:spPr>
          <a:xfrm>
            <a:off x="6424612" y="1873748"/>
            <a:ext cx="866776" cy="969496"/>
          </a:xfrm>
          <a:prstGeom prst="rect">
            <a:avLst/>
          </a:prstGeom>
          <a:noFill/>
        </p:spPr>
        <p:txBody>
          <a:bodyPr wrap="square" rtlCol="0">
            <a:spAutoFit/>
          </a:bodyPr>
          <a:lstStyle/>
          <a:p>
            <a:pPr algn="ctr"/>
            <a:r>
              <a:rPr lang="en-US" sz="1150" b="1" dirty="0">
                <a:solidFill>
                  <a:schemeClr val="bg1"/>
                </a:solidFill>
              </a:rPr>
              <a:t>OCD </a:t>
            </a:r>
            <a:r>
              <a:rPr lang="en-US" sz="1000" b="1" dirty="0" err="1">
                <a:solidFill>
                  <a:schemeClr val="bg1"/>
                </a:solidFill>
              </a:rPr>
              <a:t>tendencies</a:t>
            </a:r>
            <a:r>
              <a:rPr lang="en-US" sz="1100" b="1" dirty="0" err="1">
                <a:solidFill>
                  <a:schemeClr val="bg1"/>
                </a:solidFill>
              </a:rPr>
              <a:t>Collector</a:t>
            </a:r>
            <a:r>
              <a:rPr lang="en-US" sz="1100" b="1" dirty="0">
                <a:solidFill>
                  <a:schemeClr val="bg1"/>
                </a:solidFill>
              </a:rPr>
              <a:t>/hoarder</a:t>
            </a:r>
          </a:p>
          <a:p>
            <a:pPr algn="ctr"/>
            <a:endParaRPr lang="en-US" sz="1150" b="1" dirty="0">
              <a:solidFill>
                <a:schemeClr val="bg1"/>
              </a:solidFill>
            </a:endParaRPr>
          </a:p>
        </p:txBody>
      </p:sp>
      <p:sp>
        <p:nvSpPr>
          <p:cNvPr id="62" name="TextBox 61">
            <a:extLst>
              <a:ext uri="{FF2B5EF4-FFF2-40B4-BE49-F238E27FC236}">
                <a16:creationId xmlns:a16="http://schemas.microsoft.com/office/drawing/2014/main" id="{88DBD2FC-C5B4-446A-ABF6-1A2682E9294D}"/>
              </a:ext>
            </a:extLst>
          </p:cNvPr>
          <p:cNvSpPr txBox="1"/>
          <p:nvPr/>
        </p:nvSpPr>
        <p:spPr>
          <a:xfrm>
            <a:off x="7219854" y="3456110"/>
            <a:ext cx="866776" cy="446276"/>
          </a:xfrm>
          <a:prstGeom prst="rect">
            <a:avLst/>
          </a:prstGeom>
          <a:noFill/>
        </p:spPr>
        <p:txBody>
          <a:bodyPr wrap="square" rtlCol="0">
            <a:spAutoFit/>
          </a:bodyPr>
          <a:lstStyle/>
          <a:p>
            <a:pPr algn="ctr"/>
            <a:r>
              <a:rPr lang="en-US" sz="1150" b="1" dirty="0">
                <a:solidFill>
                  <a:schemeClr val="bg1"/>
                </a:solidFill>
              </a:rPr>
              <a:t>Moody</a:t>
            </a:r>
          </a:p>
          <a:p>
            <a:pPr algn="ctr"/>
            <a:r>
              <a:rPr lang="en-US" sz="1150" b="1" dirty="0">
                <a:solidFill>
                  <a:schemeClr val="bg1"/>
                </a:solidFill>
              </a:rPr>
              <a:t>Bipolar?</a:t>
            </a:r>
          </a:p>
        </p:txBody>
      </p:sp>
      <p:sp>
        <p:nvSpPr>
          <p:cNvPr id="63" name="TextBox 62">
            <a:extLst>
              <a:ext uri="{FF2B5EF4-FFF2-40B4-BE49-F238E27FC236}">
                <a16:creationId xmlns:a16="http://schemas.microsoft.com/office/drawing/2014/main" id="{AAD44B45-81C5-42C9-9176-47CC9D2EFC3A}"/>
              </a:ext>
            </a:extLst>
          </p:cNvPr>
          <p:cNvSpPr txBox="1"/>
          <p:nvPr/>
        </p:nvSpPr>
        <p:spPr>
          <a:xfrm>
            <a:off x="4896725" y="3493830"/>
            <a:ext cx="866776" cy="269304"/>
          </a:xfrm>
          <a:prstGeom prst="rect">
            <a:avLst/>
          </a:prstGeom>
          <a:noFill/>
        </p:spPr>
        <p:txBody>
          <a:bodyPr wrap="square" rtlCol="0">
            <a:spAutoFit/>
          </a:bodyPr>
          <a:lstStyle/>
          <a:p>
            <a:pPr algn="ctr"/>
            <a:r>
              <a:rPr lang="en-US" sz="1150" b="1" dirty="0">
                <a:solidFill>
                  <a:schemeClr val="bg1"/>
                </a:solidFill>
              </a:rPr>
              <a:t>Strict</a:t>
            </a:r>
          </a:p>
        </p:txBody>
      </p:sp>
      <p:sp>
        <p:nvSpPr>
          <p:cNvPr id="54" name="Title 1">
            <a:extLst>
              <a:ext uri="{FF2B5EF4-FFF2-40B4-BE49-F238E27FC236}">
                <a16:creationId xmlns:a16="http://schemas.microsoft.com/office/drawing/2014/main" id="{84900E9B-3BA1-42D1-BED8-04D24CA04DC8}"/>
              </a:ext>
            </a:extLst>
          </p:cNvPr>
          <p:cNvSpPr>
            <a:spLocks noGrp="1"/>
          </p:cNvSpPr>
          <p:nvPr>
            <p:ph type="title"/>
          </p:nvPr>
        </p:nvSpPr>
        <p:spPr>
          <a:xfrm>
            <a:off x="1120627" y="294099"/>
            <a:ext cx="7664745" cy="903288"/>
          </a:xfrm>
        </p:spPr>
        <p:txBody>
          <a:bodyPr>
            <a:normAutofit/>
          </a:bodyPr>
          <a:lstStyle/>
          <a:p>
            <a:pPr algn="l"/>
            <a:br>
              <a:rPr lang="en-US" sz="1600" dirty="0"/>
            </a:br>
            <a:r>
              <a:rPr lang="en-US" sz="1600" dirty="0"/>
              <a:t>                  </a:t>
            </a:r>
            <a:r>
              <a:rPr lang="en-US" sz="4000" dirty="0"/>
              <a:t>Billy’s Family Genogram</a:t>
            </a:r>
          </a:p>
        </p:txBody>
      </p:sp>
      <p:sp>
        <p:nvSpPr>
          <p:cNvPr id="3" name="TextBox 2">
            <a:extLst>
              <a:ext uri="{FF2B5EF4-FFF2-40B4-BE49-F238E27FC236}">
                <a16:creationId xmlns:a16="http://schemas.microsoft.com/office/drawing/2014/main" id="{7458A81B-ABFE-7245-B694-C917223722A3}"/>
              </a:ext>
            </a:extLst>
          </p:cNvPr>
          <p:cNvSpPr txBox="1"/>
          <p:nvPr/>
        </p:nvSpPr>
        <p:spPr>
          <a:xfrm>
            <a:off x="6075705" y="3419313"/>
            <a:ext cx="636713" cy="461665"/>
          </a:xfrm>
          <a:prstGeom prst="rect">
            <a:avLst/>
          </a:prstGeom>
          <a:noFill/>
        </p:spPr>
        <p:txBody>
          <a:bodyPr wrap="none" rtlCol="0">
            <a:spAutoFit/>
          </a:bodyPr>
          <a:lstStyle/>
          <a:p>
            <a:r>
              <a:rPr lang="en-US" sz="1200" dirty="0">
                <a:solidFill>
                  <a:schemeClr val="bg1"/>
                </a:solidFill>
              </a:rPr>
              <a:t>Anger </a:t>
            </a:r>
          </a:p>
          <a:p>
            <a:r>
              <a:rPr lang="en-US" sz="1200" dirty="0">
                <a:solidFill>
                  <a:schemeClr val="bg1"/>
                </a:solidFill>
              </a:rPr>
              <a:t>Issues</a:t>
            </a:r>
          </a:p>
        </p:txBody>
      </p:sp>
      <p:sp>
        <p:nvSpPr>
          <p:cNvPr id="4" name="TextBox 3">
            <a:extLst>
              <a:ext uri="{FF2B5EF4-FFF2-40B4-BE49-F238E27FC236}">
                <a16:creationId xmlns:a16="http://schemas.microsoft.com/office/drawing/2014/main" id="{56DACEBD-73DD-4A45-A705-717A2EF0B510}"/>
              </a:ext>
            </a:extLst>
          </p:cNvPr>
          <p:cNvSpPr txBox="1"/>
          <p:nvPr/>
        </p:nvSpPr>
        <p:spPr>
          <a:xfrm>
            <a:off x="3748087" y="3291938"/>
            <a:ext cx="1217000" cy="261610"/>
          </a:xfrm>
          <a:prstGeom prst="rect">
            <a:avLst/>
          </a:prstGeom>
          <a:noFill/>
        </p:spPr>
        <p:txBody>
          <a:bodyPr wrap="none" rtlCol="0">
            <a:spAutoFit/>
          </a:bodyPr>
          <a:lstStyle/>
          <a:p>
            <a:r>
              <a:rPr lang="en-US" sz="1050" b="1" dirty="0"/>
              <a:t>Marital Tension</a:t>
            </a:r>
          </a:p>
        </p:txBody>
      </p:sp>
      <p:sp>
        <p:nvSpPr>
          <p:cNvPr id="5" name="TextBox 4">
            <a:extLst>
              <a:ext uri="{FF2B5EF4-FFF2-40B4-BE49-F238E27FC236}">
                <a16:creationId xmlns:a16="http://schemas.microsoft.com/office/drawing/2014/main" id="{D7630CBB-B78E-4A4B-884D-75A8D184A0E4}"/>
              </a:ext>
            </a:extLst>
          </p:cNvPr>
          <p:cNvSpPr txBox="1"/>
          <p:nvPr/>
        </p:nvSpPr>
        <p:spPr>
          <a:xfrm>
            <a:off x="1524000" y="1434029"/>
            <a:ext cx="2501647" cy="369332"/>
          </a:xfrm>
          <a:prstGeom prst="rect">
            <a:avLst/>
          </a:prstGeom>
          <a:noFill/>
        </p:spPr>
        <p:txBody>
          <a:bodyPr wrap="none" rtlCol="0">
            <a:spAutoFit/>
          </a:bodyPr>
          <a:lstStyle/>
          <a:p>
            <a:r>
              <a:rPr lang="en-US" dirty="0"/>
              <a:t>Live in a different state</a:t>
            </a:r>
          </a:p>
        </p:txBody>
      </p:sp>
      <p:sp>
        <p:nvSpPr>
          <p:cNvPr id="6" name="TextBox 5">
            <a:extLst>
              <a:ext uri="{FF2B5EF4-FFF2-40B4-BE49-F238E27FC236}">
                <a16:creationId xmlns:a16="http://schemas.microsoft.com/office/drawing/2014/main" id="{84ECE76B-3906-D04B-803B-2B20335D4731}"/>
              </a:ext>
            </a:extLst>
          </p:cNvPr>
          <p:cNvSpPr txBox="1"/>
          <p:nvPr/>
        </p:nvSpPr>
        <p:spPr>
          <a:xfrm>
            <a:off x="4692092" y="1392147"/>
            <a:ext cx="3659976" cy="369332"/>
          </a:xfrm>
          <a:prstGeom prst="rect">
            <a:avLst/>
          </a:prstGeom>
          <a:noFill/>
        </p:spPr>
        <p:txBody>
          <a:bodyPr wrap="none" rtlCol="0">
            <a:spAutoFit/>
          </a:bodyPr>
          <a:lstStyle/>
          <a:p>
            <a:r>
              <a:rPr lang="en-US" dirty="0"/>
              <a:t>No contact with this side of family </a:t>
            </a:r>
          </a:p>
        </p:txBody>
      </p:sp>
      <p:sp>
        <p:nvSpPr>
          <p:cNvPr id="64" name="Rectangle 4">
            <a:extLst>
              <a:ext uri="{FF2B5EF4-FFF2-40B4-BE49-F238E27FC236}">
                <a16:creationId xmlns:a16="http://schemas.microsoft.com/office/drawing/2014/main" id="{9B7AB1D7-5261-4E4F-B89C-02713915C712}"/>
              </a:ext>
            </a:extLst>
          </p:cNvPr>
          <p:cNvSpPr>
            <a:spLocks noChangeArrowheads="1"/>
          </p:cNvSpPr>
          <p:nvPr/>
        </p:nvSpPr>
        <p:spPr bwMode="auto">
          <a:xfrm>
            <a:off x="5608962" y="4943225"/>
            <a:ext cx="1066800" cy="9144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dirty="0"/>
              <a:t>       </a:t>
            </a:r>
            <a:endParaRPr lang="en-US" altLang="en-US" dirty="0">
              <a:solidFill>
                <a:schemeClr val="bg1"/>
              </a:solidFill>
            </a:endParaRPr>
          </a:p>
        </p:txBody>
      </p:sp>
      <p:sp>
        <p:nvSpPr>
          <p:cNvPr id="65" name="Line 31">
            <a:extLst>
              <a:ext uri="{FF2B5EF4-FFF2-40B4-BE49-F238E27FC236}">
                <a16:creationId xmlns:a16="http://schemas.microsoft.com/office/drawing/2014/main" id="{8129E4E7-A5FA-A24A-A376-1B0A6A062A6D}"/>
              </a:ext>
            </a:extLst>
          </p:cNvPr>
          <p:cNvSpPr>
            <a:spLocks noChangeShapeType="1"/>
          </p:cNvSpPr>
          <p:nvPr/>
        </p:nvSpPr>
        <p:spPr bwMode="auto">
          <a:xfrm flipH="1">
            <a:off x="6161676" y="4648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Box 6">
            <a:extLst>
              <a:ext uri="{FF2B5EF4-FFF2-40B4-BE49-F238E27FC236}">
                <a16:creationId xmlns:a16="http://schemas.microsoft.com/office/drawing/2014/main" id="{D886600C-87B0-C44F-882A-7F3382E6AFA2}"/>
              </a:ext>
            </a:extLst>
          </p:cNvPr>
          <p:cNvSpPr txBox="1"/>
          <p:nvPr/>
        </p:nvSpPr>
        <p:spPr>
          <a:xfrm>
            <a:off x="5655013" y="5187572"/>
            <a:ext cx="1023037" cy="461665"/>
          </a:xfrm>
          <a:prstGeom prst="rect">
            <a:avLst/>
          </a:prstGeom>
          <a:noFill/>
        </p:spPr>
        <p:txBody>
          <a:bodyPr wrap="none" rtlCol="0">
            <a:spAutoFit/>
          </a:bodyPr>
          <a:lstStyle/>
          <a:p>
            <a:r>
              <a:rPr lang="en-US" sz="2400" dirty="0">
                <a:solidFill>
                  <a:schemeClr val="bg1"/>
                </a:solidFill>
              </a:rPr>
              <a:t>14 </a:t>
            </a:r>
            <a:r>
              <a:rPr lang="en-US" sz="2400" dirty="0" err="1">
                <a:solidFill>
                  <a:schemeClr val="bg1"/>
                </a:solidFill>
              </a:rPr>
              <a:t>yrs</a:t>
            </a:r>
            <a:endParaRPr lang="en-US" sz="2400" dirty="0">
              <a:solidFill>
                <a:schemeClr val="bg1"/>
              </a:solidFill>
            </a:endParaRPr>
          </a:p>
        </p:txBody>
      </p:sp>
      <p:sp>
        <p:nvSpPr>
          <p:cNvPr id="8" name="Oval 7">
            <a:extLst>
              <a:ext uri="{FF2B5EF4-FFF2-40B4-BE49-F238E27FC236}">
                <a16:creationId xmlns:a16="http://schemas.microsoft.com/office/drawing/2014/main" id="{6497C2A4-73D5-A041-85A0-AD5E2ECF207C}"/>
              </a:ext>
            </a:extLst>
          </p:cNvPr>
          <p:cNvSpPr/>
          <p:nvPr/>
        </p:nvSpPr>
        <p:spPr>
          <a:xfrm>
            <a:off x="2905124" y="4974905"/>
            <a:ext cx="1047750" cy="982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CB4B9E-FAAD-B647-B859-C13D0B9CF3A6}"/>
              </a:ext>
            </a:extLst>
          </p:cNvPr>
          <p:cNvSpPr txBox="1"/>
          <p:nvPr/>
        </p:nvSpPr>
        <p:spPr>
          <a:xfrm>
            <a:off x="3048001" y="5169592"/>
            <a:ext cx="851515" cy="461665"/>
          </a:xfrm>
          <a:prstGeom prst="rect">
            <a:avLst/>
          </a:prstGeom>
          <a:noFill/>
        </p:spPr>
        <p:txBody>
          <a:bodyPr wrap="none" rtlCol="0">
            <a:spAutoFit/>
          </a:bodyPr>
          <a:lstStyle/>
          <a:p>
            <a:r>
              <a:rPr lang="en-US" sz="2400" dirty="0">
                <a:solidFill>
                  <a:schemeClr val="bg1"/>
                </a:solidFill>
              </a:rPr>
              <a:t>6 </a:t>
            </a:r>
            <a:r>
              <a:rPr lang="en-US" sz="2400" dirty="0" err="1">
                <a:solidFill>
                  <a:schemeClr val="bg1"/>
                </a:solidFill>
              </a:rPr>
              <a:t>yrs</a:t>
            </a:r>
            <a:endParaRPr lang="en-US" sz="2400" dirty="0">
              <a:solidFill>
                <a:schemeClr val="bg1"/>
              </a:solidFill>
            </a:endParaRPr>
          </a:p>
        </p:txBody>
      </p:sp>
    </p:spTree>
    <p:extLst>
      <p:ext uri="{BB962C8B-B14F-4D97-AF65-F5344CB8AC3E}">
        <p14:creationId xmlns:p14="http://schemas.microsoft.com/office/powerpoint/2010/main" val="1285590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6AE8-EC63-D046-A89D-B3B073AFAA6E}"/>
              </a:ext>
            </a:extLst>
          </p:cNvPr>
          <p:cNvSpPr>
            <a:spLocks noGrp="1"/>
          </p:cNvSpPr>
          <p:nvPr>
            <p:ph type="title"/>
          </p:nvPr>
        </p:nvSpPr>
        <p:spPr>
          <a:xfrm>
            <a:off x="887366" y="231363"/>
            <a:ext cx="8382757" cy="903288"/>
          </a:xfrm>
        </p:spPr>
        <p:txBody>
          <a:bodyPr>
            <a:noAutofit/>
          </a:bodyPr>
          <a:lstStyle/>
          <a:p>
            <a:br>
              <a:rPr lang="en-US" sz="3600" dirty="0"/>
            </a:br>
            <a:r>
              <a:rPr lang="en-US" sz="2600" dirty="0"/>
              <a:t>Case Study: FDL 6+: Jane (Mom), Rob (Dad) and Billy</a:t>
            </a:r>
          </a:p>
        </p:txBody>
      </p:sp>
      <p:sp>
        <p:nvSpPr>
          <p:cNvPr id="3" name="Content Placeholder 2">
            <a:extLst>
              <a:ext uri="{FF2B5EF4-FFF2-40B4-BE49-F238E27FC236}">
                <a16:creationId xmlns:a16="http://schemas.microsoft.com/office/drawing/2014/main" id="{8EE9A29D-643F-274F-B0AE-4CAE75D67EEE}"/>
              </a:ext>
            </a:extLst>
          </p:cNvPr>
          <p:cNvSpPr>
            <a:spLocks noGrp="1"/>
          </p:cNvSpPr>
          <p:nvPr>
            <p:ph idx="1"/>
          </p:nvPr>
        </p:nvSpPr>
        <p:spPr>
          <a:xfrm>
            <a:off x="409218" y="1451099"/>
            <a:ext cx="8494643" cy="5175538"/>
          </a:xfrm>
        </p:spPr>
        <p:txBody>
          <a:bodyPr>
            <a:normAutofit fontScale="92500" lnSpcReduction="10000"/>
          </a:bodyPr>
          <a:lstStyle/>
          <a:p>
            <a:r>
              <a:rPr lang="en-US" dirty="0">
                <a:solidFill>
                  <a:schemeClr val="bg2">
                    <a:lumMod val="75000"/>
                  </a:schemeClr>
                </a:solidFill>
              </a:rPr>
              <a:t>Strong family history of anxiety, depression, alcoholism, bipolar disorder</a:t>
            </a:r>
          </a:p>
          <a:p>
            <a:r>
              <a:rPr lang="en-US" dirty="0">
                <a:solidFill>
                  <a:schemeClr val="bg2">
                    <a:lumMod val="75000"/>
                  </a:schemeClr>
                </a:solidFill>
              </a:rPr>
              <a:t>The parents are divided</a:t>
            </a:r>
          </a:p>
          <a:p>
            <a:pPr lvl="1"/>
            <a:r>
              <a:rPr lang="en-US" dirty="0">
                <a:solidFill>
                  <a:schemeClr val="bg2">
                    <a:lumMod val="75000"/>
                  </a:schemeClr>
                </a:solidFill>
              </a:rPr>
              <a:t>Mom is tenderhearted and has trouble placing limits on Billy</a:t>
            </a:r>
          </a:p>
          <a:p>
            <a:pPr lvl="1"/>
            <a:r>
              <a:rPr lang="en-US" dirty="0">
                <a:solidFill>
                  <a:schemeClr val="bg2">
                    <a:lumMod val="75000"/>
                  </a:schemeClr>
                </a:solidFill>
              </a:rPr>
              <a:t>Dad is a workaholic IT guy, rigid, strict, and mom suspects ‘He is on the spectrum’</a:t>
            </a:r>
          </a:p>
          <a:p>
            <a:r>
              <a:rPr lang="en-US" dirty="0">
                <a:solidFill>
                  <a:schemeClr val="bg2">
                    <a:lumMod val="75000"/>
                  </a:schemeClr>
                </a:solidFill>
              </a:rPr>
              <a:t>There are two siblings one younger sister who is angry that Billy gets so much attention</a:t>
            </a:r>
          </a:p>
          <a:p>
            <a:r>
              <a:rPr lang="en-US" dirty="0">
                <a:solidFill>
                  <a:schemeClr val="bg2">
                    <a:lumMod val="75000"/>
                  </a:schemeClr>
                </a:solidFill>
              </a:rPr>
              <a:t>One older brother who is going through puberty and has withdrawn to his room from family life </a:t>
            </a:r>
          </a:p>
          <a:p>
            <a:r>
              <a:rPr lang="en-US" dirty="0"/>
              <a:t>Billy worries ‘about everything’ and ‘nothing’ especially coming events, and school</a:t>
            </a:r>
          </a:p>
          <a:p>
            <a:r>
              <a:rPr lang="en-US" dirty="0"/>
              <a:t>Signs of OCD behavior emerging </a:t>
            </a:r>
          </a:p>
          <a:p>
            <a:pPr lvl="1"/>
            <a:r>
              <a:rPr lang="en-US" dirty="0"/>
              <a:t>Has to go the same way in the car. Food can’t touch on plate</a:t>
            </a:r>
          </a:p>
        </p:txBody>
      </p:sp>
    </p:spTree>
    <p:extLst>
      <p:ext uri="{BB962C8B-B14F-4D97-AF65-F5344CB8AC3E}">
        <p14:creationId xmlns:p14="http://schemas.microsoft.com/office/powerpoint/2010/main" val="16296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Diagram, schematic&#10;&#10;Description automatically generated">
            <a:extLst>
              <a:ext uri="{FF2B5EF4-FFF2-40B4-BE49-F238E27FC236}">
                <a16:creationId xmlns:a16="http://schemas.microsoft.com/office/drawing/2014/main" id="{0C10474B-95E0-8345-9CE4-C35D6286221F}"/>
              </a:ext>
            </a:extLst>
          </p:cNvPr>
          <p:cNvPicPr>
            <a:picLocks noGrp="1" noChangeAspect="1"/>
          </p:cNvPicPr>
          <p:nvPr>
            <p:ph idx="1"/>
          </p:nvPr>
        </p:nvPicPr>
        <p:blipFill rotWithShape="1">
          <a:blip r:embed="rId3"/>
          <a:srcRect l="3463" r="21523" b="-1"/>
          <a:stretch/>
        </p:blipFill>
        <p:spPr>
          <a:xfrm>
            <a:off x="-2266" y="1282"/>
            <a:ext cx="9143980" cy="6856718"/>
          </a:xfrm>
          <a:prstGeom prst="rect">
            <a:avLst/>
          </a:prstGeom>
        </p:spPr>
      </p:pic>
      <p:sp>
        <p:nvSpPr>
          <p:cNvPr id="5" name="TextBox 4">
            <a:extLst>
              <a:ext uri="{FF2B5EF4-FFF2-40B4-BE49-F238E27FC236}">
                <a16:creationId xmlns:a16="http://schemas.microsoft.com/office/drawing/2014/main" id="{07115505-E3A0-E24D-B912-560E45421A9D}"/>
              </a:ext>
            </a:extLst>
          </p:cNvPr>
          <p:cNvSpPr txBox="1"/>
          <p:nvPr/>
        </p:nvSpPr>
        <p:spPr>
          <a:xfrm>
            <a:off x="0" y="6411311"/>
            <a:ext cx="9141714" cy="369332"/>
          </a:xfrm>
          <a:prstGeom prst="rect">
            <a:avLst/>
          </a:prstGeom>
          <a:solidFill>
            <a:schemeClr val="tx1"/>
          </a:solidFill>
        </p:spPr>
        <p:txBody>
          <a:bodyPr wrap="square" rtlCol="0">
            <a:spAutoFit/>
          </a:bodyPr>
          <a:lstStyle/>
          <a:p>
            <a:r>
              <a:rPr lang="en-US" dirty="0"/>
              <a:t>xxxxxxxxxxxxxxxxxxxxxxxxxxxxxxxxxxxxxxxxxxxxxxxxxxxxxxxxxxxxxxxxxxx</a:t>
            </a:r>
          </a:p>
        </p:txBody>
      </p:sp>
      <p:sp>
        <p:nvSpPr>
          <p:cNvPr id="7" name="TextBox 6">
            <a:extLst>
              <a:ext uri="{FF2B5EF4-FFF2-40B4-BE49-F238E27FC236}">
                <a16:creationId xmlns:a16="http://schemas.microsoft.com/office/drawing/2014/main" id="{96064FBF-CE9C-3044-9345-6E4D2D7849D4}"/>
              </a:ext>
            </a:extLst>
          </p:cNvPr>
          <p:cNvSpPr txBox="1"/>
          <p:nvPr/>
        </p:nvSpPr>
        <p:spPr>
          <a:xfrm>
            <a:off x="2286" y="0"/>
            <a:ext cx="9141714" cy="369332"/>
          </a:xfrm>
          <a:prstGeom prst="rect">
            <a:avLst/>
          </a:prstGeom>
          <a:solidFill>
            <a:schemeClr val="tx1"/>
          </a:solidFill>
          <a:ln>
            <a:solidFill>
              <a:schemeClr val="tx1"/>
            </a:solidFill>
          </a:ln>
        </p:spPr>
        <p:txBody>
          <a:bodyPr wrap="square" rtlCol="0">
            <a:spAutoFit/>
          </a:bodyPr>
          <a:lstStyle/>
          <a:p>
            <a:r>
              <a:rPr lang="en-US" dirty="0"/>
              <a:t>xxxxxxxxxxxxxxxxxxxxxxxxxxxxxxxxxxxxxxxxxxxxxxxxxxxxxxxxxxxxxxxxxxx</a:t>
            </a:r>
          </a:p>
        </p:txBody>
      </p:sp>
    </p:spTree>
    <p:extLst>
      <p:ext uri="{BB962C8B-B14F-4D97-AF65-F5344CB8AC3E}">
        <p14:creationId xmlns:p14="http://schemas.microsoft.com/office/powerpoint/2010/main" val="83951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32B0-1B0A-D54A-AF11-83FFCB34DDF0}"/>
              </a:ext>
            </a:extLst>
          </p:cNvPr>
          <p:cNvSpPr>
            <a:spLocks noGrp="1"/>
          </p:cNvSpPr>
          <p:nvPr>
            <p:ph type="title"/>
          </p:nvPr>
        </p:nvSpPr>
        <p:spPr/>
        <p:txBody>
          <a:bodyPr/>
          <a:lstStyle/>
          <a:p>
            <a:r>
              <a:rPr lang="en-US" dirty="0"/>
              <a:t>Biology Wins</a:t>
            </a:r>
          </a:p>
        </p:txBody>
      </p:sp>
      <p:pic>
        <p:nvPicPr>
          <p:cNvPr id="4" name="Picture 3">
            <a:extLst>
              <a:ext uri="{FF2B5EF4-FFF2-40B4-BE49-F238E27FC236}">
                <a16:creationId xmlns:a16="http://schemas.microsoft.com/office/drawing/2014/main" id="{B9E1BA88-E99D-ED48-B999-5152364292EE}"/>
              </a:ext>
            </a:extLst>
          </p:cNvPr>
          <p:cNvPicPr>
            <a:picLocks noChangeAspect="1"/>
          </p:cNvPicPr>
          <p:nvPr/>
        </p:nvPicPr>
        <p:blipFill>
          <a:blip r:embed="rId2"/>
          <a:stretch>
            <a:fillRect/>
          </a:stretch>
        </p:blipFill>
        <p:spPr>
          <a:xfrm>
            <a:off x="1109960" y="1836135"/>
            <a:ext cx="8497888" cy="4774872"/>
          </a:xfrm>
          <a:prstGeom prst="rect">
            <a:avLst/>
          </a:prstGeom>
        </p:spPr>
      </p:pic>
    </p:spTree>
    <p:extLst>
      <p:ext uri="{BB962C8B-B14F-4D97-AF65-F5344CB8AC3E}">
        <p14:creationId xmlns:p14="http://schemas.microsoft.com/office/powerpoint/2010/main" val="1874097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63A0-C75C-9042-A3E0-2A18DEB2544E}"/>
              </a:ext>
            </a:extLst>
          </p:cNvPr>
          <p:cNvSpPr>
            <a:spLocks noGrp="1"/>
          </p:cNvSpPr>
          <p:nvPr>
            <p:ph type="ctrTitle"/>
          </p:nvPr>
        </p:nvSpPr>
        <p:spPr>
          <a:xfrm>
            <a:off x="0" y="1278057"/>
            <a:ext cx="5040497" cy="2291620"/>
          </a:xfrm>
        </p:spPr>
        <p:txBody>
          <a:bodyPr anchor="ctr">
            <a:normAutofit fontScale="90000"/>
          </a:bodyPr>
          <a:lstStyle/>
          <a:p>
            <a:r>
              <a:rPr lang="en-US" sz="4400" dirty="0">
                <a:solidFill>
                  <a:schemeClr val="accent1">
                    <a:lumMod val="75000"/>
                  </a:schemeClr>
                </a:solidFill>
              </a:rPr>
              <a:t>When Anxiety Becomes A Disorder:</a:t>
            </a:r>
            <a:br>
              <a:rPr lang="en-US" sz="4400" dirty="0">
                <a:solidFill>
                  <a:schemeClr val="accent1">
                    <a:lumMod val="75000"/>
                  </a:schemeClr>
                </a:solidFill>
              </a:rPr>
            </a:br>
            <a:r>
              <a:rPr lang="en-US" sz="4400" dirty="0">
                <a:solidFill>
                  <a:schemeClr val="accent1">
                    <a:lumMod val="75000"/>
                  </a:schemeClr>
                </a:solidFill>
              </a:rPr>
              <a:t>The Approach</a:t>
            </a:r>
            <a:endParaRPr lang="en-US" sz="4800" dirty="0">
              <a:solidFill>
                <a:schemeClr val="accent1">
                  <a:lumMod val="75000"/>
                </a:schemeClr>
              </a:solidFill>
            </a:endParaRPr>
          </a:p>
        </p:txBody>
      </p:sp>
      <p:pic>
        <p:nvPicPr>
          <p:cNvPr id="8" name="Picture 7">
            <a:extLst>
              <a:ext uri="{FF2B5EF4-FFF2-40B4-BE49-F238E27FC236}">
                <a16:creationId xmlns:a16="http://schemas.microsoft.com/office/drawing/2014/main" id="{9D0E8A3D-1034-6D4E-A520-15A8C39EF8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90" y="112542"/>
            <a:ext cx="899853" cy="86173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303253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CF88-CEA3-584E-B7CF-F109D6952301}"/>
              </a:ext>
            </a:extLst>
          </p:cNvPr>
          <p:cNvSpPr>
            <a:spLocks noGrp="1"/>
          </p:cNvSpPr>
          <p:nvPr>
            <p:ph type="title"/>
          </p:nvPr>
        </p:nvSpPr>
        <p:spPr>
          <a:xfrm>
            <a:off x="1193403" y="229393"/>
            <a:ext cx="7664745" cy="903288"/>
          </a:xfrm>
        </p:spPr>
        <p:txBody>
          <a:bodyPr>
            <a:normAutofit fontScale="90000"/>
          </a:bodyPr>
          <a:lstStyle/>
          <a:p>
            <a:br>
              <a:rPr lang="en-US" sz="1600" dirty="0"/>
            </a:br>
            <a:r>
              <a:rPr lang="en-US" sz="4000" dirty="0"/>
              <a:t>Anxieties are Stage and Age Related</a:t>
            </a:r>
          </a:p>
        </p:txBody>
      </p:sp>
      <p:graphicFrame>
        <p:nvGraphicFramePr>
          <p:cNvPr id="4" name="Content Placeholder 3">
            <a:extLst>
              <a:ext uri="{FF2B5EF4-FFF2-40B4-BE49-F238E27FC236}">
                <a16:creationId xmlns:a16="http://schemas.microsoft.com/office/drawing/2014/main" id="{30ADF9CF-10AE-3348-9CC8-80A182A7795C}"/>
              </a:ext>
            </a:extLst>
          </p:cNvPr>
          <p:cNvGraphicFramePr>
            <a:graphicFrameLocks noGrp="1"/>
          </p:cNvGraphicFramePr>
          <p:nvPr>
            <p:ph idx="1"/>
            <p:extLst>
              <p:ext uri="{D42A27DB-BD31-4B8C-83A1-F6EECF244321}">
                <p14:modId xmlns:p14="http://schemas.microsoft.com/office/powerpoint/2010/main" val="2779094254"/>
              </p:ext>
            </p:extLst>
          </p:nvPr>
        </p:nvGraphicFramePr>
        <p:xfrm>
          <a:off x="-685800" y="1825625"/>
          <a:ext cx="11049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92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675946" y="1644870"/>
            <a:ext cx="7569419" cy="5213130"/>
          </a:xfrm>
        </p:spPr>
        <p:txBody>
          <a:bodyPr>
            <a:normAutofit/>
          </a:bodyPr>
          <a:lstStyle/>
          <a:p>
            <a:r>
              <a:rPr lang="en-US" dirty="0"/>
              <a:t>Reduce school stresses</a:t>
            </a:r>
          </a:p>
          <a:p>
            <a:r>
              <a:rPr lang="en-US" dirty="0"/>
              <a:t>Address family issues</a:t>
            </a:r>
          </a:p>
          <a:p>
            <a:r>
              <a:rPr lang="en-US" dirty="0"/>
              <a:t>Sensory relief</a:t>
            </a:r>
          </a:p>
          <a:p>
            <a:r>
              <a:rPr lang="en-US" dirty="0"/>
              <a:t>Transition Tricks</a:t>
            </a:r>
          </a:p>
          <a:p>
            <a:r>
              <a:rPr lang="en-US" dirty="0"/>
              <a:t>Address Alexithymia (50% with ASD can’t recognize their own emotions).</a:t>
            </a:r>
          </a:p>
          <a:p>
            <a:pPr lvl="1"/>
            <a:r>
              <a:rPr lang="en-US" dirty="0"/>
              <a:t>Improve emotional thinking/reasoning</a:t>
            </a:r>
          </a:p>
          <a:p>
            <a:pPr lvl="1"/>
            <a:r>
              <a:rPr lang="en-US" dirty="0"/>
              <a:t>Use CBT, social stories, fables, and pretend</a:t>
            </a:r>
          </a:p>
          <a:p>
            <a:r>
              <a:rPr lang="en-US" dirty="0"/>
              <a:t>For OCD: Exposure &amp; Response Prevention</a:t>
            </a:r>
          </a:p>
        </p:txBody>
      </p:sp>
    </p:spTree>
    <p:extLst>
      <p:ext uri="{BB962C8B-B14F-4D97-AF65-F5344CB8AC3E}">
        <p14:creationId xmlns:p14="http://schemas.microsoft.com/office/powerpoint/2010/main" val="1833601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DF51-E398-D74F-9646-E52C33163E62}"/>
              </a:ext>
            </a:extLst>
          </p:cNvPr>
          <p:cNvSpPr>
            <a:spLocks noGrp="1"/>
          </p:cNvSpPr>
          <p:nvPr>
            <p:ph type="title"/>
          </p:nvPr>
        </p:nvSpPr>
        <p:spPr>
          <a:xfrm>
            <a:off x="-814551" y="255649"/>
            <a:ext cx="10515600" cy="1181137"/>
          </a:xfrm>
        </p:spPr>
        <p:txBody>
          <a:bodyPr>
            <a:normAutofit/>
          </a:bodyPr>
          <a:lstStyle/>
          <a:p>
            <a:r>
              <a:rPr lang="en-US" sz="1200" dirty="0"/>
              <a:t>	</a:t>
            </a:r>
            <a:r>
              <a:rPr lang="en-US" sz="4000" dirty="0"/>
              <a:t> </a:t>
            </a:r>
            <a:r>
              <a:rPr lang="en-US" sz="2400" dirty="0"/>
              <a:t>Case Study: FDL 6+: Jane (Mom), Rob (Dad) and Billy</a:t>
            </a:r>
            <a:endParaRPr lang="en-US" dirty="0"/>
          </a:p>
        </p:txBody>
      </p:sp>
      <p:sp>
        <p:nvSpPr>
          <p:cNvPr id="3" name="Content Placeholder 2">
            <a:extLst>
              <a:ext uri="{FF2B5EF4-FFF2-40B4-BE49-F238E27FC236}">
                <a16:creationId xmlns:a16="http://schemas.microsoft.com/office/drawing/2014/main" id="{529615F4-1106-BE46-841B-480D74856E2A}"/>
              </a:ext>
            </a:extLst>
          </p:cNvPr>
          <p:cNvSpPr>
            <a:spLocks noGrp="1"/>
          </p:cNvSpPr>
          <p:nvPr>
            <p:ph idx="1"/>
          </p:nvPr>
        </p:nvSpPr>
        <p:spPr>
          <a:xfrm>
            <a:off x="92623" y="1510748"/>
            <a:ext cx="8865640" cy="5091603"/>
          </a:xfrm>
        </p:spPr>
        <p:txBody>
          <a:bodyPr>
            <a:normAutofit fontScale="92500" lnSpcReduction="20000"/>
          </a:bodyPr>
          <a:lstStyle/>
          <a:p>
            <a:pPr>
              <a:spcBef>
                <a:spcPts val="0"/>
              </a:spcBef>
              <a:spcAft>
                <a:spcPts val="600"/>
              </a:spcAft>
            </a:pPr>
            <a:r>
              <a:rPr lang="en-US" dirty="0"/>
              <a:t>At FDL 5-6, Billy has gained two main cognitive abilities that can increase anxiety </a:t>
            </a:r>
            <a:r>
              <a:rPr lang="en-US" u="sng" dirty="0"/>
              <a:t>or</a:t>
            </a:r>
            <a:r>
              <a:rPr lang="en-US" dirty="0"/>
              <a:t> reduce it. . .  </a:t>
            </a:r>
          </a:p>
          <a:p>
            <a:pPr lvl="1">
              <a:spcBef>
                <a:spcPts val="0"/>
              </a:spcBef>
              <a:spcAft>
                <a:spcPts val="600"/>
              </a:spcAft>
            </a:pPr>
            <a:r>
              <a:rPr lang="en-US" i="1" dirty="0"/>
              <a:t>If you know what to do!</a:t>
            </a:r>
          </a:p>
          <a:p>
            <a:pPr lvl="1">
              <a:spcBef>
                <a:spcPts val="0"/>
              </a:spcBef>
              <a:spcAft>
                <a:spcPts val="600"/>
              </a:spcAft>
            </a:pPr>
            <a:r>
              <a:rPr lang="en-US" dirty="0"/>
              <a:t>Can recall the past and predict the future</a:t>
            </a:r>
          </a:p>
          <a:p>
            <a:pPr lvl="1">
              <a:spcBef>
                <a:spcPts val="0"/>
              </a:spcBef>
              <a:spcAft>
                <a:spcPts val="600"/>
              </a:spcAft>
            </a:pPr>
            <a:r>
              <a:rPr lang="en-US" dirty="0"/>
              <a:t>Can put two ideas together logically</a:t>
            </a:r>
          </a:p>
          <a:p>
            <a:pPr marL="457200" lvl="1" indent="0">
              <a:spcBef>
                <a:spcPts val="0"/>
              </a:spcBef>
              <a:spcAft>
                <a:spcPts val="600"/>
              </a:spcAft>
              <a:buNone/>
            </a:pPr>
            <a:endParaRPr lang="en-US" dirty="0"/>
          </a:p>
          <a:p>
            <a:pPr>
              <a:spcBef>
                <a:spcPts val="0"/>
              </a:spcBef>
              <a:spcAft>
                <a:spcPts val="600"/>
              </a:spcAft>
            </a:pPr>
            <a:r>
              <a:rPr lang="en-US" dirty="0"/>
              <a:t>Typically, this makes it easier to explain things, so anxiety reduces </a:t>
            </a:r>
          </a:p>
          <a:p>
            <a:pPr lvl="1">
              <a:spcBef>
                <a:spcPts val="0"/>
              </a:spcBef>
              <a:spcAft>
                <a:spcPts val="600"/>
              </a:spcAft>
            </a:pPr>
            <a:r>
              <a:rPr lang="en-US" dirty="0"/>
              <a:t>But Billy can imagine fears, has OCD, so anxiety increases</a:t>
            </a:r>
          </a:p>
          <a:p>
            <a:pPr lvl="1">
              <a:spcBef>
                <a:spcPts val="0"/>
              </a:spcBef>
              <a:spcAft>
                <a:spcPts val="600"/>
              </a:spcAft>
            </a:pPr>
            <a:r>
              <a:rPr lang="en-US" dirty="0"/>
              <a:t>Paradoxically, when parents and school increase the demands because of developmental gains, this leads to more anxiety!</a:t>
            </a:r>
          </a:p>
          <a:p>
            <a:pPr marL="457200" lvl="1" indent="0">
              <a:spcBef>
                <a:spcPts val="0"/>
              </a:spcBef>
              <a:spcAft>
                <a:spcPts val="600"/>
              </a:spcAft>
              <a:buNone/>
            </a:pPr>
            <a:endParaRPr lang="en-US" dirty="0"/>
          </a:p>
          <a:p>
            <a:pPr>
              <a:spcBef>
                <a:spcPts val="0"/>
              </a:spcBef>
              <a:spcAft>
                <a:spcPts val="600"/>
              </a:spcAft>
            </a:pPr>
            <a:r>
              <a:rPr lang="en-US" dirty="0"/>
              <a:t>Erickson’s ‘Autonomy vs Guilt’</a:t>
            </a:r>
          </a:p>
          <a:p>
            <a:pPr lvl="1">
              <a:spcBef>
                <a:spcPts val="0"/>
              </a:spcBef>
              <a:spcAft>
                <a:spcPts val="600"/>
              </a:spcAft>
            </a:pPr>
            <a:r>
              <a:rPr lang="en-US" dirty="0"/>
              <a:t>FDL 5-6 children are seeking autonomy if parents promote it</a:t>
            </a:r>
          </a:p>
          <a:p>
            <a:pPr lvl="1">
              <a:spcBef>
                <a:spcPts val="0"/>
              </a:spcBef>
              <a:spcAft>
                <a:spcPts val="600"/>
              </a:spcAft>
            </a:pPr>
            <a:r>
              <a:rPr lang="en-US" dirty="0"/>
              <a:t>Billy is overwhelmed/made anxious with demands and ‘</a:t>
            </a:r>
            <a:r>
              <a:rPr lang="en-US" dirty="0" err="1"/>
              <a:t>shoulds</a:t>
            </a:r>
            <a:r>
              <a:rPr lang="en-US" dirty="0"/>
              <a:t>’</a:t>
            </a:r>
          </a:p>
        </p:txBody>
      </p:sp>
    </p:spTree>
    <p:extLst>
      <p:ext uri="{BB962C8B-B14F-4D97-AF65-F5344CB8AC3E}">
        <p14:creationId xmlns:p14="http://schemas.microsoft.com/office/powerpoint/2010/main" val="3151326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D8BE-B94D-46BF-AC9B-94ACEFEB2C1D}"/>
              </a:ext>
            </a:extLst>
          </p:cNvPr>
          <p:cNvSpPr>
            <a:spLocks noGrp="1"/>
          </p:cNvSpPr>
          <p:nvPr>
            <p:ph type="title"/>
          </p:nvPr>
        </p:nvSpPr>
        <p:spPr/>
        <p:txBody>
          <a:bodyPr>
            <a:normAutofit fontScale="90000"/>
          </a:bodyPr>
          <a:lstStyle/>
          <a:p>
            <a:br>
              <a:rPr lang="en-US" sz="1600" dirty="0"/>
            </a:br>
            <a:r>
              <a:rPr lang="en-US" sz="1600" dirty="0"/>
              <a:t>	</a:t>
            </a:r>
            <a:br>
              <a:rPr lang="en-US" sz="1600" dirty="0"/>
            </a:br>
            <a:r>
              <a:rPr lang="en-US" sz="3600" dirty="0"/>
              <a:t>Developmental Anxiety, Autism &amp; FEDL</a:t>
            </a:r>
            <a:endParaRPr lang="en-US" sz="4000" dirty="0"/>
          </a:p>
        </p:txBody>
      </p:sp>
      <p:graphicFrame>
        <p:nvGraphicFramePr>
          <p:cNvPr id="5" name="Content Placeholder 4">
            <a:extLst>
              <a:ext uri="{FF2B5EF4-FFF2-40B4-BE49-F238E27FC236}">
                <a16:creationId xmlns:a16="http://schemas.microsoft.com/office/drawing/2014/main" id="{2CF6C7DF-38B7-F54F-868E-EB22834738E1}"/>
              </a:ext>
            </a:extLst>
          </p:cNvPr>
          <p:cNvGraphicFramePr>
            <a:graphicFrameLocks noGrp="1"/>
          </p:cNvGraphicFramePr>
          <p:nvPr>
            <p:ph idx="1"/>
            <p:extLst>
              <p:ext uri="{D42A27DB-BD31-4B8C-83A1-F6EECF244321}">
                <p14:modId xmlns:p14="http://schemas.microsoft.com/office/powerpoint/2010/main" val="346945603"/>
              </p:ext>
            </p:extLst>
          </p:nvPr>
        </p:nvGraphicFramePr>
        <p:xfrm>
          <a:off x="996043" y="1825625"/>
          <a:ext cx="7886700" cy="4874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98C84172-994D-9345-B7C1-6F228B7FC34F}"/>
              </a:ext>
            </a:extLst>
          </p:cNvPr>
          <p:cNvSpPr/>
          <p:nvPr/>
        </p:nvSpPr>
        <p:spPr>
          <a:xfrm rot="16200000">
            <a:off x="-1855852" y="3709178"/>
            <a:ext cx="4450263" cy="738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8D88D8-67E2-9F47-A3D6-89634CF8917D}"/>
              </a:ext>
            </a:extLst>
          </p:cNvPr>
          <p:cNvSpPr txBox="1"/>
          <p:nvPr/>
        </p:nvSpPr>
        <p:spPr>
          <a:xfrm>
            <a:off x="174354" y="3184071"/>
            <a:ext cx="389850" cy="2031325"/>
          </a:xfrm>
          <a:prstGeom prst="rect">
            <a:avLst/>
          </a:prstGeom>
          <a:solidFill>
            <a:schemeClr val="accent1">
              <a:lumMod val="40000"/>
              <a:lumOff val="60000"/>
            </a:schemeClr>
          </a:solidFill>
        </p:spPr>
        <p:txBody>
          <a:bodyPr wrap="none" rtlCol="0">
            <a:spAutoFit/>
          </a:bodyPr>
          <a:lstStyle/>
          <a:p>
            <a:pPr algn="ctr"/>
            <a:r>
              <a:rPr lang="en-US" b="1" dirty="0">
                <a:solidFill>
                  <a:srgbClr val="FF0000"/>
                </a:solidFill>
              </a:rPr>
              <a:t>A</a:t>
            </a:r>
          </a:p>
          <a:p>
            <a:pPr algn="ctr"/>
            <a:r>
              <a:rPr lang="en-US" b="1" dirty="0">
                <a:solidFill>
                  <a:srgbClr val="FF0000"/>
                </a:solidFill>
              </a:rPr>
              <a:t>N</a:t>
            </a:r>
          </a:p>
          <a:p>
            <a:pPr algn="ctr"/>
            <a:r>
              <a:rPr lang="en-US" b="1" dirty="0">
                <a:solidFill>
                  <a:srgbClr val="FF0000"/>
                </a:solidFill>
              </a:rPr>
              <a:t>X</a:t>
            </a:r>
          </a:p>
          <a:p>
            <a:pPr algn="ctr"/>
            <a:r>
              <a:rPr lang="en-US" b="1" dirty="0">
                <a:solidFill>
                  <a:srgbClr val="FF0000"/>
                </a:solidFill>
              </a:rPr>
              <a:t>I</a:t>
            </a:r>
          </a:p>
          <a:p>
            <a:pPr algn="ctr"/>
            <a:r>
              <a:rPr lang="en-US" b="1" dirty="0">
                <a:solidFill>
                  <a:srgbClr val="FF0000"/>
                </a:solidFill>
              </a:rPr>
              <a:t>E</a:t>
            </a:r>
          </a:p>
          <a:p>
            <a:pPr algn="ctr"/>
            <a:r>
              <a:rPr lang="en-US" b="1" dirty="0">
                <a:solidFill>
                  <a:srgbClr val="FF0000"/>
                </a:solidFill>
              </a:rPr>
              <a:t>T </a:t>
            </a:r>
          </a:p>
          <a:p>
            <a:pPr algn="ctr"/>
            <a:r>
              <a:rPr lang="en-US" b="1" dirty="0">
                <a:solidFill>
                  <a:srgbClr val="FF0000"/>
                </a:solidFill>
              </a:rPr>
              <a:t>Y</a:t>
            </a:r>
          </a:p>
        </p:txBody>
      </p:sp>
      <p:sp>
        <p:nvSpPr>
          <p:cNvPr id="8" name="TextBox 7">
            <a:extLst>
              <a:ext uri="{FF2B5EF4-FFF2-40B4-BE49-F238E27FC236}">
                <a16:creationId xmlns:a16="http://schemas.microsoft.com/office/drawing/2014/main" id="{6E8EF48B-FE02-9B46-BDB0-A7331192A61F}"/>
              </a:ext>
            </a:extLst>
          </p:cNvPr>
          <p:cNvSpPr txBox="1"/>
          <p:nvPr/>
        </p:nvSpPr>
        <p:spPr>
          <a:xfrm>
            <a:off x="0" y="1495180"/>
            <a:ext cx="761747" cy="369332"/>
          </a:xfrm>
          <a:prstGeom prst="rect">
            <a:avLst/>
          </a:prstGeom>
          <a:noFill/>
        </p:spPr>
        <p:txBody>
          <a:bodyPr wrap="none" rtlCol="0">
            <a:spAutoFit/>
          </a:bodyPr>
          <a:lstStyle/>
          <a:p>
            <a:r>
              <a:rPr lang="en-US" dirty="0"/>
              <a:t>HIGH</a:t>
            </a:r>
          </a:p>
        </p:txBody>
      </p:sp>
      <p:sp>
        <p:nvSpPr>
          <p:cNvPr id="9" name="TextBox 8">
            <a:extLst>
              <a:ext uri="{FF2B5EF4-FFF2-40B4-BE49-F238E27FC236}">
                <a16:creationId xmlns:a16="http://schemas.microsoft.com/office/drawing/2014/main" id="{F3AA438F-71A3-EC4F-A5E7-CFEEC3A105F4}"/>
              </a:ext>
            </a:extLst>
          </p:cNvPr>
          <p:cNvSpPr txBox="1"/>
          <p:nvPr/>
        </p:nvSpPr>
        <p:spPr>
          <a:xfrm>
            <a:off x="51296" y="6379064"/>
            <a:ext cx="710451" cy="369332"/>
          </a:xfrm>
          <a:prstGeom prst="rect">
            <a:avLst/>
          </a:prstGeom>
          <a:noFill/>
        </p:spPr>
        <p:txBody>
          <a:bodyPr wrap="none" rtlCol="0">
            <a:spAutoFit/>
          </a:bodyPr>
          <a:lstStyle/>
          <a:p>
            <a:r>
              <a:rPr lang="en-US" dirty="0"/>
              <a:t>LOW</a:t>
            </a:r>
          </a:p>
        </p:txBody>
      </p:sp>
      <p:sp>
        <p:nvSpPr>
          <p:cNvPr id="11" name="Donut 10">
            <a:extLst>
              <a:ext uri="{FF2B5EF4-FFF2-40B4-BE49-F238E27FC236}">
                <a16:creationId xmlns:a16="http://schemas.microsoft.com/office/drawing/2014/main" id="{96FC05F1-7C7C-9240-A552-53CD316AA8FD}"/>
              </a:ext>
            </a:extLst>
          </p:cNvPr>
          <p:cNvSpPr/>
          <p:nvPr/>
        </p:nvSpPr>
        <p:spPr>
          <a:xfrm>
            <a:off x="5171089" y="2143155"/>
            <a:ext cx="2091559" cy="1948466"/>
          </a:xfrm>
          <a:prstGeom prst="donut">
            <a:avLst>
              <a:gd name="adj" fmla="val 119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wn Arrow Callout 3">
            <a:extLst>
              <a:ext uri="{FF2B5EF4-FFF2-40B4-BE49-F238E27FC236}">
                <a16:creationId xmlns:a16="http://schemas.microsoft.com/office/drawing/2014/main" id="{D11F16E0-D9D1-5E4C-9A88-1CD782B942DB}"/>
              </a:ext>
            </a:extLst>
          </p:cNvPr>
          <p:cNvSpPr/>
          <p:nvPr/>
        </p:nvSpPr>
        <p:spPr>
          <a:xfrm>
            <a:off x="6831723" y="1723698"/>
            <a:ext cx="1797269" cy="17053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70B8F9-11DF-3A49-BAD7-F4A664DED620}"/>
              </a:ext>
            </a:extLst>
          </p:cNvPr>
          <p:cNvSpPr txBox="1"/>
          <p:nvPr/>
        </p:nvSpPr>
        <p:spPr>
          <a:xfrm>
            <a:off x="6831722" y="1679846"/>
            <a:ext cx="1797269" cy="1200329"/>
          </a:xfrm>
          <a:prstGeom prst="rect">
            <a:avLst/>
          </a:prstGeom>
          <a:noFill/>
        </p:spPr>
        <p:txBody>
          <a:bodyPr wrap="square" rtlCol="0">
            <a:spAutoFit/>
          </a:bodyPr>
          <a:lstStyle/>
          <a:p>
            <a:pPr algn="ctr"/>
            <a:r>
              <a:rPr lang="en-US" dirty="0">
                <a:solidFill>
                  <a:schemeClr val="bg1"/>
                </a:solidFill>
              </a:rPr>
              <a:t>Goal: Decrease anxiety by</a:t>
            </a:r>
          </a:p>
          <a:p>
            <a:pPr algn="ctr"/>
            <a:r>
              <a:rPr lang="en-US" dirty="0">
                <a:solidFill>
                  <a:schemeClr val="bg1"/>
                </a:solidFill>
              </a:rPr>
              <a:t>helping Billy regulate himself</a:t>
            </a:r>
          </a:p>
        </p:txBody>
      </p:sp>
    </p:spTree>
    <p:extLst>
      <p:ext uri="{BB962C8B-B14F-4D97-AF65-F5344CB8AC3E}">
        <p14:creationId xmlns:p14="http://schemas.microsoft.com/office/powerpoint/2010/main" val="164659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9E77-1A03-428C-8A17-F21F197F33EB}"/>
              </a:ext>
            </a:extLst>
          </p:cNvPr>
          <p:cNvSpPr>
            <a:spLocks noGrp="1"/>
          </p:cNvSpPr>
          <p:nvPr>
            <p:ph type="title"/>
          </p:nvPr>
        </p:nvSpPr>
        <p:spPr/>
        <p:txBody>
          <a:bodyPr>
            <a:normAutofit fontScale="90000"/>
          </a:bodyPr>
          <a:lstStyle/>
          <a:p>
            <a:br>
              <a:rPr lang="en-US" sz="1200" dirty="0"/>
            </a:br>
            <a:br>
              <a:rPr lang="en-US" sz="1050" dirty="0"/>
            </a:br>
            <a:r>
              <a:rPr lang="en-US" sz="4400" dirty="0"/>
              <a:t>Resilience</a:t>
            </a:r>
            <a:endParaRPr lang="en-US" sz="3200" dirty="0"/>
          </a:p>
        </p:txBody>
      </p:sp>
      <p:sp>
        <p:nvSpPr>
          <p:cNvPr id="3" name="Content Placeholder 2">
            <a:extLst>
              <a:ext uri="{FF2B5EF4-FFF2-40B4-BE49-F238E27FC236}">
                <a16:creationId xmlns:a16="http://schemas.microsoft.com/office/drawing/2014/main" id="{ECC063FF-75B5-4EA2-B1D6-36452D24A501}"/>
              </a:ext>
            </a:extLst>
          </p:cNvPr>
          <p:cNvSpPr>
            <a:spLocks noGrp="1"/>
          </p:cNvSpPr>
          <p:nvPr>
            <p:ph idx="1"/>
          </p:nvPr>
        </p:nvSpPr>
        <p:spPr>
          <a:xfrm>
            <a:off x="351693" y="1497330"/>
            <a:ext cx="8153678" cy="4833548"/>
          </a:xfrm>
        </p:spPr>
        <p:txBody>
          <a:bodyPr>
            <a:normAutofit fontScale="92500" lnSpcReduction="20000"/>
          </a:bodyPr>
          <a:lstStyle/>
          <a:p>
            <a:pPr lvl="0">
              <a:lnSpc>
                <a:spcPct val="120000"/>
              </a:lnSpc>
              <a:spcBef>
                <a:spcPts val="600"/>
              </a:spcBef>
            </a:pPr>
            <a:endParaRPr lang="en-US" sz="1200" dirty="0"/>
          </a:p>
          <a:p>
            <a:pPr>
              <a:lnSpc>
                <a:spcPct val="120000"/>
              </a:lnSpc>
              <a:spcBef>
                <a:spcPts val="600"/>
              </a:spcBef>
            </a:pPr>
            <a:r>
              <a:rPr lang="en-US" dirty="0"/>
              <a:t>Resilience: ‘Positive adaptation despite adversity.’</a:t>
            </a:r>
          </a:p>
          <a:p>
            <a:pPr lvl="0">
              <a:lnSpc>
                <a:spcPct val="120000"/>
              </a:lnSpc>
              <a:spcBef>
                <a:spcPts val="600"/>
              </a:spcBef>
            </a:pPr>
            <a:r>
              <a:rPr lang="en-US" dirty="0"/>
              <a:t>Research that ‘resilience’ can be promoted is extensive*</a:t>
            </a:r>
          </a:p>
          <a:p>
            <a:pPr lvl="0">
              <a:lnSpc>
                <a:spcPct val="120000"/>
              </a:lnSpc>
            </a:pPr>
            <a:r>
              <a:rPr lang="en-US" dirty="0"/>
              <a:t>Factors both within and outside the child promote it</a:t>
            </a:r>
          </a:p>
          <a:p>
            <a:pPr lvl="1">
              <a:lnSpc>
                <a:spcPct val="120000"/>
              </a:lnSpc>
            </a:pPr>
            <a:r>
              <a:rPr lang="en-US" dirty="0"/>
              <a:t>Biopsychosocial approach</a:t>
            </a:r>
          </a:p>
          <a:p>
            <a:pPr>
              <a:lnSpc>
                <a:spcPct val="120000"/>
              </a:lnSpc>
            </a:pPr>
            <a:r>
              <a:rPr lang="en-US" dirty="0"/>
              <a:t>At the individual level promoting resilience can help the child with autism improve their: </a:t>
            </a:r>
          </a:p>
          <a:p>
            <a:pPr lvl="1">
              <a:lnSpc>
                <a:spcPct val="120000"/>
              </a:lnSpc>
            </a:pPr>
            <a:r>
              <a:rPr lang="en-US" dirty="0"/>
              <a:t>Social responsiveness/attachment</a:t>
            </a:r>
          </a:p>
          <a:p>
            <a:pPr lvl="1">
              <a:lnSpc>
                <a:spcPct val="120000"/>
              </a:lnSpc>
            </a:pPr>
            <a:r>
              <a:rPr lang="en-US" dirty="0"/>
              <a:t>Positive temperament</a:t>
            </a:r>
          </a:p>
          <a:p>
            <a:pPr lvl="1">
              <a:lnSpc>
                <a:spcPct val="120000"/>
              </a:lnSpc>
            </a:pPr>
            <a:r>
              <a:rPr lang="en-US" dirty="0"/>
              <a:t>Intelligence/Academic achievement</a:t>
            </a:r>
          </a:p>
          <a:p>
            <a:pPr marL="0" indent="0">
              <a:buNone/>
            </a:pPr>
            <a:endParaRPr lang="en-US" dirty="0"/>
          </a:p>
        </p:txBody>
      </p:sp>
      <p:sp>
        <p:nvSpPr>
          <p:cNvPr id="4" name="TextBox 3">
            <a:extLst>
              <a:ext uri="{FF2B5EF4-FFF2-40B4-BE49-F238E27FC236}">
                <a16:creationId xmlns:a16="http://schemas.microsoft.com/office/drawing/2014/main" id="{13FAF9A3-7D73-8941-A9B3-26ACBF68A066}"/>
              </a:ext>
            </a:extLst>
          </p:cNvPr>
          <p:cNvSpPr txBox="1"/>
          <p:nvPr/>
        </p:nvSpPr>
        <p:spPr>
          <a:xfrm>
            <a:off x="2714626" y="6330878"/>
            <a:ext cx="6162282" cy="461665"/>
          </a:xfrm>
          <a:prstGeom prst="rect">
            <a:avLst/>
          </a:prstGeom>
          <a:noFill/>
          <a:ln>
            <a:solidFill>
              <a:schemeClr val="accent1">
                <a:lumMod val="75000"/>
              </a:schemeClr>
            </a:solidFill>
          </a:ln>
        </p:spPr>
        <p:txBody>
          <a:bodyPr wrap="square" rtlCol="0">
            <a:spAutoFit/>
          </a:bodyPr>
          <a:lstStyle/>
          <a:p>
            <a:r>
              <a:rPr lang="en-US" dirty="0"/>
              <a:t>*https://</a:t>
            </a:r>
            <a:r>
              <a:rPr lang="en-US" dirty="0" err="1"/>
              <a:t>www.ncbi.nlm.nih.gov</a:t>
            </a:r>
            <a:r>
              <a:rPr lang="en-US" dirty="0"/>
              <a:t>/</a:t>
            </a:r>
            <a:r>
              <a:rPr lang="en-US" dirty="0" err="1"/>
              <a:t>pmc</a:t>
            </a:r>
            <a:r>
              <a:rPr lang="en-US" dirty="0"/>
              <a:t>/articles/PMC2956753</a:t>
            </a:r>
            <a:r>
              <a:rPr lang="en-US" sz="2400" dirty="0"/>
              <a:t>/</a:t>
            </a:r>
          </a:p>
        </p:txBody>
      </p:sp>
    </p:spTree>
    <p:extLst>
      <p:ext uri="{BB962C8B-B14F-4D97-AF65-F5344CB8AC3E}">
        <p14:creationId xmlns:p14="http://schemas.microsoft.com/office/powerpoint/2010/main" val="293119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Sources of Anxiety for Billy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828346" y="1764805"/>
            <a:ext cx="7664745" cy="4793184"/>
          </a:xfrm>
        </p:spPr>
        <p:txBody>
          <a:bodyPr>
            <a:normAutofit/>
          </a:bodyPr>
          <a:lstStyle/>
          <a:p>
            <a:r>
              <a:rPr lang="en-US" dirty="0"/>
              <a:t>School stress</a:t>
            </a:r>
          </a:p>
          <a:p>
            <a:r>
              <a:rPr lang="en-US" dirty="0"/>
              <a:t>Family stresses</a:t>
            </a:r>
          </a:p>
          <a:p>
            <a:r>
              <a:rPr lang="en-US" dirty="0"/>
              <a:t>Sensory issues</a:t>
            </a:r>
          </a:p>
          <a:p>
            <a:r>
              <a:rPr lang="en-US" dirty="0"/>
              <a:t>Transitions</a:t>
            </a:r>
          </a:p>
          <a:p>
            <a:r>
              <a:rPr lang="en-US" dirty="0"/>
              <a:t>Alexithymia</a:t>
            </a:r>
          </a:p>
          <a:p>
            <a:r>
              <a:rPr lang="en-US" dirty="0"/>
              <a:t>Genetic and temperamental anxiety </a:t>
            </a:r>
          </a:p>
          <a:p>
            <a:r>
              <a:rPr lang="en-US" dirty="0"/>
              <a:t>OCD tendencies</a:t>
            </a:r>
          </a:p>
        </p:txBody>
      </p:sp>
    </p:spTree>
    <p:extLst>
      <p:ext uri="{BB962C8B-B14F-4D97-AF65-F5344CB8AC3E}">
        <p14:creationId xmlns:p14="http://schemas.microsoft.com/office/powerpoint/2010/main" val="3722323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t>Reduce school stresses</a:t>
            </a:r>
          </a:p>
          <a:p>
            <a:r>
              <a:rPr lang="en-US" dirty="0">
                <a:solidFill>
                  <a:schemeClr val="bg2">
                    <a:lumMod val="75000"/>
                  </a:schemeClr>
                </a:solidFill>
              </a:rPr>
              <a:t>Address family issues</a:t>
            </a:r>
          </a:p>
          <a:p>
            <a:r>
              <a:rPr lang="en-US" dirty="0">
                <a:solidFill>
                  <a:schemeClr val="bg2">
                    <a:lumMod val="75000"/>
                  </a:schemeClr>
                </a:solidFill>
              </a:rPr>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pretend, and body/mind techniques</a:t>
            </a:r>
          </a:p>
          <a:p>
            <a:r>
              <a:rPr lang="en-US" dirty="0">
                <a:solidFill>
                  <a:schemeClr val="bg2">
                    <a:lumMod val="75000"/>
                  </a:schemeClr>
                </a:solidFill>
              </a:rPr>
              <a:t>For OCD: Exposure &amp; Response Prevention</a:t>
            </a:r>
          </a:p>
          <a:p>
            <a:r>
              <a:rPr lang="en-US" dirty="0">
                <a:solidFill>
                  <a:schemeClr val="bg2">
                    <a:lumMod val="75000"/>
                  </a:schemeClr>
                </a:solidFill>
              </a:rPr>
              <a:t>Medications</a:t>
            </a:r>
          </a:p>
        </p:txBody>
      </p:sp>
    </p:spTree>
    <p:extLst>
      <p:ext uri="{BB962C8B-B14F-4D97-AF65-F5344CB8AC3E}">
        <p14:creationId xmlns:p14="http://schemas.microsoft.com/office/powerpoint/2010/main" val="309628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5AA8-89ED-764A-A9DD-CB6AA3257592}"/>
              </a:ext>
            </a:extLst>
          </p:cNvPr>
          <p:cNvSpPr>
            <a:spLocks noGrp="1"/>
          </p:cNvSpPr>
          <p:nvPr>
            <p:ph type="title"/>
          </p:nvPr>
        </p:nvSpPr>
        <p:spPr>
          <a:xfrm>
            <a:off x="930645" y="389017"/>
            <a:ext cx="7664745" cy="903288"/>
          </a:xfrm>
        </p:spPr>
        <p:txBody>
          <a:bodyPr/>
          <a:lstStyle/>
          <a:p>
            <a:r>
              <a:rPr lang="en-US" dirty="0"/>
              <a:t>Reduce School Stress</a:t>
            </a:r>
          </a:p>
        </p:txBody>
      </p:sp>
      <p:pic>
        <p:nvPicPr>
          <p:cNvPr id="4" name="Picture 3">
            <a:extLst>
              <a:ext uri="{FF2B5EF4-FFF2-40B4-BE49-F238E27FC236}">
                <a16:creationId xmlns:a16="http://schemas.microsoft.com/office/drawing/2014/main" id="{80D697D7-EA5B-4E4E-B9EE-456662729D7D}"/>
              </a:ext>
            </a:extLst>
          </p:cNvPr>
          <p:cNvPicPr>
            <a:picLocks noChangeAspect="1"/>
          </p:cNvPicPr>
          <p:nvPr/>
        </p:nvPicPr>
        <p:blipFill>
          <a:blip r:embed="rId2"/>
          <a:stretch>
            <a:fillRect/>
          </a:stretch>
        </p:blipFill>
        <p:spPr>
          <a:xfrm>
            <a:off x="2581363" y="1392095"/>
            <a:ext cx="6453351" cy="5566015"/>
          </a:xfrm>
          <a:prstGeom prst="rect">
            <a:avLst/>
          </a:prstGeom>
        </p:spPr>
      </p:pic>
      <p:sp>
        <p:nvSpPr>
          <p:cNvPr id="7" name="TextBox 6">
            <a:extLst>
              <a:ext uri="{FF2B5EF4-FFF2-40B4-BE49-F238E27FC236}">
                <a16:creationId xmlns:a16="http://schemas.microsoft.com/office/drawing/2014/main" id="{51D5C30C-167C-2341-8EC3-EDC771A7A31A}"/>
              </a:ext>
            </a:extLst>
          </p:cNvPr>
          <p:cNvSpPr txBox="1"/>
          <p:nvPr/>
        </p:nvSpPr>
        <p:spPr>
          <a:xfrm>
            <a:off x="109286" y="2848303"/>
            <a:ext cx="2329114" cy="1569660"/>
          </a:xfrm>
          <a:prstGeom prst="rect">
            <a:avLst/>
          </a:prstGeom>
          <a:noFill/>
        </p:spPr>
        <p:txBody>
          <a:bodyPr wrap="square" rtlCol="0">
            <a:spAutoFit/>
          </a:bodyPr>
          <a:lstStyle/>
          <a:p>
            <a:pPr algn="ctr"/>
            <a:r>
              <a:rPr lang="en-US" sz="2400" dirty="0"/>
              <a:t>School for kids </a:t>
            </a:r>
          </a:p>
          <a:p>
            <a:pPr algn="ctr"/>
            <a:r>
              <a:rPr lang="en-US" sz="2400" dirty="0"/>
              <a:t>with ASD is</a:t>
            </a:r>
          </a:p>
          <a:p>
            <a:pPr algn="ctr"/>
            <a:r>
              <a:rPr lang="en-US" sz="2400" dirty="0"/>
              <a:t>often very </a:t>
            </a:r>
          </a:p>
          <a:p>
            <a:pPr algn="ctr"/>
            <a:r>
              <a:rPr lang="en-US" sz="2400" dirty="0"/>
              <a:t>STRESSFULL!!</a:t>
            </a:r>
          </a:p>
        </p:txBody>
      </p:sp>
    </p:spTree>
    <p:extLst>
      <p:ext uri="{BB962C8B-B14F-4D97-AF65-F5344CB8AC3E}">
        <p14:creationId xmlns:p14="http://schemas.microsoft.com/office/powerpoint/2010/main" val="143878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9A07-DE94-A640-A5D4-2B6EB93D41B7}"/>
              </a:ext>
            </a:extLst>
          </p:cNvPr>
          <p:cNvSpPr>
            <a:spLocks noGrp="1"/>
          </p:cNvSpPr>
          <p:nvPr>
            <p:ph type="title"/>
          </p:nvPr>
        </p:nvSpPr>
        <p:spPr>
          <a:xfrm>
            <a:off x="1214425" y="315446"/>
            <a:ext cx="7664745" cy="903288"/>
          </a:xfrm>
        </p:spPr>
        <p:txBody>
          <a:bodyPr/>
          <a:lstStyle/>
          <a:p>
            <a:r>
              <a:rPr lang="en-US" dirty="0"/>
              <a:t>Billy’s School Stresses</a:t>
            </a:r>
          </a:p>
        </p:txBody>
      </p:sp>
      <p:sp>
        <p:nvSpPr>
          <p:cNvPr id="3" name="Content Placeholder 2">
            <a:extLst>
              <a:ext uri="{FF2B5EF4-FFF2-40B4-BE49-F238E27FC236}">
                <a16:creationId xmlns:a16="http://schemas.microsoft.com/office/drawing/2014/main" id="{47FE28CE-BB70-514E-B2D6-C9A4FA0FEBCB}"/>
              </a:ext>
            </a:extLst>
          </p:cNvPr>
          <p:cNvSpPr>
            <a:spLocks noGrp="1"/>
          </p:cNvSpPr>
          <p:nvPr>
            <p:ph idx="1"/>
          </p:nvPr>
        </p:nvSpPr>
        <p:spPr>
          <a:xfrm>
            <a:off x="628650" y="1418898"/>
            <a:ext cx="8250520" cy="5439102"/>
          </a:xfrm>
        </p:spPr>
        <p:txBody>
          <a:bodyPr>
            <a:normAutofit/>
          </a:bodyPr>
          <a:lstStyle/>
          <a:p>
            <a:r>
              <a:rPr lang="en-US" dirty="0"/>
              <a:t>Jane: “Teachers just don’t ‘get’ Billy.”</a:t>
            </a:r>
          </a:p>
          <a:p>
            <a:r>
              <a:rPr lang="en-US" dirty="0"/>
              <a:t>Peers seem to shun Billy. He wants to be social but doesn’t know how to be</a:t>
            </a:r>
          </a:p>
          <a:p>
            <a:r>
              <a:rPr lang="en-US" dirty="0"/>
              <a:t>Because he is older and bigger he spends a lot of academic time with </a:t>
            </a:r>
            <a:r>
              <a:rPr lang="en-US" i="1" dirty="0"/>
              <a:t>reading and phonics, ‘why’ questions, and reading comprehension</a:t>
            </a:r>
          </a:p>
          <a:p>
            <a:r>
              <a:rPr lang="en-US" dirty="0"/>
              <a:t>When the demands of school get too stressful, he acts out</a:t>
            </a:r>
          </a:p>
          <a:p>
            <a:r>
              <a:rPr lang="en-US" i="1" dirty="0"/>
              <a:t>Stoplight</a:t>
            </a:r>
            <a:r>
              <a:rPr lang="en-US" dirty="0"/>
              <a:t> behavior charts are making him anxious</a:t>
            </a:r>
          </a:p>
          <a:p>
            <a:r>
              <a:rPr lang="en-US" dirty="0"/>
              <a:t>School is calling the family when Billy acts out threatening to suspend him</a:t>
            </a:r>
          </a:p>
          <a:p>
            <a:pPr lvl="1"/>
            <a:r>
              <a:rPr lang="en-US" dirty="0"/>
              <a:t>They have to clear the classroom</a:t>
            </a:r>
          </a:p>
        </p:txBody>
      </p:sp>
    </p:spTree>
    <p:extLst>
      <p:ext uri="{BB962C8B-B14F-4D97-AF65-F5344CB8AC3E}">
        <p14:creationId xmlns:p14="http://schemas.microsoft.com/office/powerpoint/2010/main" val="63489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A23B-CA1B-674B-B13D-C7BF6F17E471}"/>
              </a:ext>
            </a:extLst>
          </p:cNvPr>
          <p:cNvSpPr>
            <a:spLocks noGrp="1"/>
          </p:cNvSpPr>
          <p:nvPr>
            <p:ph type="title"/>
          </p:nvPr>
        </p:nvSpPr>
        <p:spPr>
          <a:xfrm>
            <a:off x="1016800" y="409219"/>
            <a:ext cx="7664745" cy="903288"/>
          </a:xfrm>
        </p:spPr>
        <p:txBody>
          <a:bodyPr>
            <a:normAutofit/>
          </a:bodyPr>
          <a:lstStyle/>
          <a:p>
            <a:r>
              <a:rPr lang="en-US" dirty="0"/>
              <a:t>Behavior Charts</a:t>
            </a:r>
          </a:p>
        </p:txBody>
      </p:sp>
      <p:sp>
        <p:nvSpPr>
          <p:cNvPr id="3" name="Content Placeholder 2">
            <a:extLst>
              <a:ext uri="{FF2B5EF4-FFF2-40B4-BE49-F238E27FC236}">
                <a16:creationId xmlns:a16="http://schemas.microsoft.com/office/drawing/2014/main" id="{88D879B7-8FF3-9249-8363-CBB76F230B26}"/>
              </a:ext>
            </a:extLst>
          </p:cNvPr>
          <p:cNvSpPr>
            <a:spLocks noGrp="1"/>
          </p:cNvSpPr>
          <p:nvPr>
            <p:ph idx="1"/>
          </p:nvPr>
        </p:nvSpPr>
        <p:spPr>
          <a:xfrm>
            <a:off x="628650" y="1825625"/>
            <a:ext cx="5698578" cy="4351338"/>
          </a:xfrm>
        </p:spPr>
        <p:txBody>
          <a:bodyPr/>
          <a:lstStyle/>
          <a:p>
            <a:r>
              <a:rPr lang="en-US" dirty="0"/>
              <a:t>Schools often use behavior charts to give students feedback about their behaviors.</a:t>
            </a:r>
          </a:p>
          <a:p>
            <a:r>
              <a:rPr lang="en-US" dirty="0"/>
              <a:t>This in NOT helpful for children with anxiety</a:t>
            </a:r>
          </a:p>
          <a:p>
            <a:r>
              <a:rPr lang="en-US" dirty="0"/>
              <a:t>Often puts pressure on them and worsens anxiety.</a:t>
            </a:r>
          </a:p>
          <a:p>
            <a:r>
              <a:rPr lang="en-US" dirty="0"/>
              <a:t>Rewards for good behavior can be helpful but only when combined with CBT approaches</a:t>
            </a:r>
          </a:p>
        </p:txBody>
      </p:sp>
      <p:pic>
        <p:nvPicPr>
          <p:cNvPr id="4" name="Picture 3">
            <a:extLst>
              <a:ext uri="{FF2B5EF4-FFF2-40B4-BE49-F238E27FC236}">
                <a16:creationId xmlns:a16="http://schemas.microsoft.com/office/drawing/2014/main" id="{1F6BEB1F-8956-FA43-927E-A24BF2C4ADE9}"/>
              </a:ext>
            </a:extLst>
          </p:cNvPr>
          <p:cNvPicPr>
            <a:picLocks noChangeAspect="1"/>
          </p:cNvPicPr>
          <p:nvPr/>
        </p:nvPicPr>
        <p:blipFill>
          <a:blip r:embed="rId2"/>
          <a:stretch>
            <a:fillRect/>
          </a:stretch>
        </p:blipFill>
        <p:spPr>
          <a:xfrm>
            <a:off x="6327228" y="1702676"/>
            <a:ext cx="2437842" cy="3765112"/>
          </a:xfrm>
          <a:prstGeom prst="rect">
            <a:avLst/>
          </a:prstGeom>
        </p:spPr>
      </p:pic>
    </p:spTree>
    <p:extLst>
      <p:ext uri="{BB962C8B-B14F-4D97-AF65-F5344CB8AC3E}">
        <p14:creationId xmlns:p14="http://schemas.microsoft.com/office/powerpoint/2010/main" val="386856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E52B-644A-E044-8275-E2D95AB3AC15}"/>
              </a:ext>
            </a:extLst>
          </p:cNvPr>
          <p:cNvSpPr>
            <a:spLocks noGrp="1"/>
          </p:cNvSpPr>
          <p:nvPr>
            <p:ph type="title"/>
          </p:nvPr>
        </p:nvSpPr>
        <p:spPr>
          <a:xfrm>
            <a:off x="1088301" y="420548"/>
            <a:ext cx="7664745" cy="903288"/>
          </a:xfrm>
        </p:spPr>
        <p:txBody>
          <a:bodyPr/>
          <a:lstStyle/>
          <a:p>
            <a:r>
              <a:rPr lang="en-US" dirty="0"/>
              <a:t>The Incredible 5 Point Scale</a:t>
            </a:r>
          </a:p>
        </p:txBody>
      </p:sp>
      <p:sp>
        <p:nvSpPr>
          <p:cNvPr id="3" name="Content Placeholder 2">
            <a:extLst>
              <a:ext uri="{FF2B5EF4-FFF2-40B4-BE49-F238E27FC236}">
                <a16:creationId xmlns:a16="http://schemas.microsoft.com/office/drawing/2014/main" id="{41FCA20A-415C-DB42-9EBA-9F277C4217D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3B05EFE-A237-3D40-80CA-87D9D9CD1954}"/>
              </a:ext>
            </a:extLst>
          </p:cNvPr>
          <p:cNvPicPr>
            <a:picLocks noChangeAspect="1"/>
          </p:cNvPicPr>
          <p:nvPr/>
        </p:nvPicPr>
        <p:blipFill>
          <a:blip r:embed="rId2"/>
          <a:stretch>
            <a:fillRect/>
          </a:stretch>
        </p:blipFill>
        <p:spPr>
          <a:xfrm>
            <a:off x="628650" y="1726111"/>
            <a:ext cx="3342289" cy="4331334"/>
          </a:xfrm>
          <a:prstGeom prst="rect">
            <a:avLst/>
          </a:prstGeom>
        </p:spPr>
      </p:pic>
      <p:pic>
        <p:nvPicPr>
          <p:cNvPr id="6" name="Picture 5">
            <a:extLst>
              <a:ext uri="{FF2B5EF4-FFF2-40B4-BE49-F238E27FC236}">
                <a16:creationId xmlns:a16="http://schemas.microsoft.com/office/drawing/2014/main" id="{ABF8B7AA-9B24-B14C-973B-F8D299B98C55}"/>
              </a:ext>
            </a:extLst>
          </p:cNvPr>
          <p:cNvPicPr>
            <a:picLocks noChangeAspect="1"/>
          </p:cNvPicPr>
          <p:nvPr/>
        </p:nvPicPr>
        <p:blipFill>
          <a:blip r:embed="rId3"/>
          <a:stretch>
            <a:fillRect/>
          </a:stretch>
        </p:blipFill>
        <p:spPr>
          <a:xfrm>
            <a:off x="4498209" y="1825625"/>
            <a:ext cx="3342288" cy="4136495"/>
          </a:xfrm>
          <a:prstGeom prst="rect">
            <a:avLst/>
          </a:prstGeom>
        </p:spPr>
      </p:pic>
    </p:spTree>
    <p:extLst>
      <p:ext uri="{BB962C8B-B14F-4D97-AF65-F5344CB8AC3E}">
        <p14:creationId xmlns:p14="http://schemas.microsoft.com/office/powerpoint/2010/main" val="3810602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9A07-DE94-A640-A5D4-2B6EB93D41B7}"/>
              </a:ext>
            </a:extLst>
          </p:cNvPr>
          <p:cNvSpPr>
            <a:spLocks noGrp="1"/>
          </p:cNvSpPr>
          <p:nvPr>
            <p:ph type="title"/>
          </p:nvPr>
        </p:nvSpPr>
        <p:spPr>
          <a:xfrm>
            <a:off x="1214425" y="315446"/>
            <a:ext cx="7664745" cy="903288"/>
          </a:xfrm>
        </p:spPr>
        <p:txBody>
          <a:bodyPr/>
          <a:lstStyle/>
          <a:p>
            <a:r>
              <a:rPr lang="en-US" dirty="0"/>
              <a:t>Billy’s School Stresses</a:t>
            </a:r>
          </a:p>
        </p:txBody>
      </p:sp>
      <p:sp>
        <p:nvSpPr>
          <p:cNvPr id="3" name="Content Placeholder 2">
            <a:extLst>
              <a:ext uri="{FF2B5EF4-FFF2-40B4-BE49-F238E27FC236}">
                <a16:creationId xmlns:a16="http://schemas.microsoft.com/office/drawing/2014/main" id="{47FE28CE-BB70-514E-B2D6-C9A4FA0FEBCB}"/>
              </a:ext>
            </a:extLst>
          </p:cNvPr>
          <p:cNvSpPr>
            <a:spLocks noGrp="1"/>
          </p:cNvSpPr>
          <p:nvPr>
            <p:ph idx="1"/>
          </p:nvPr>
        </p:nvSpPr>
        <p:spPr>
          <a:xfrm>
            <a:off x="628650" y="1418898"/>
            <a:ext cx="8250520" cy="5439102"/>
          </a:xfrm>
        </p:spPr>
        <p:txBody>
          <a:bodyPr>
            <a:normAutofit/>
          </a:bodyPr>
          <a:lstStyle/>
          <a:p>
            <a:r>
              <a:rPr lang="en-US" dirty="0">
                <a:solidFill>
                  <a:schemeClr val="bg2">
                    <a:lumMod val="75000"/>
                  </a:schemeClr>
                </a:solidFill>
              </a:rPr>
              <a:t>Jane: “Teachers just don’t ‘get’ Billy.”</a:t>
            </a:r>
          </a:p>
          <a:p>
            <a:r>
              <a:rPr lang="en-US" dirty="0">
                <a:solidFill>
                  <a:schemeClr val="bg2">
                    <a:lumMod val="75000"/>
                  </a:schemeClr>
                </a:solidFill>
              </a:rPr>
              <a:t>Peers seem to shun Billy. He wants to be social but doesn’t know how to be</a:t>
            </a:r>
          </a:p>
          <a:p>
            <a:r>
              <a:rPr lang="en-US" dirty="0">
                <a:solidFill>
                  <a:schemeClr val="bg2">
                    <a:lumMod val="75000"/>
                  </a:schemeClr>
                </a:solidFill>
              </a:rPr>
              <a:t>Because he is older and bigger he spends a lot of academic time with </a:t>
            </a:r>
            <a:r>
              <a:rPr lang="en-US" i="1" dirty="0">
                <a:solidFill>
                  <a:schemeClr val="bg2">
                    <a:lumMod val="75000"/>
                  </a:schemeClr>
                </a:solidFill>
              </a:rPr>
              <a:t>reading and phonics, ‘why’ questions, and reading comprehension</a:t>
            </a:r>
          </a:p>
          <a:p>
            <a:r>
              <a:rPr lang="en-US" dirty="0">
                <a:solidFill>
                  <a:schemeClr val="bg2">
                    <a:lumMod val="75000"/>
                  </a:schemeClr>
                </a:solidFill>
              </a:rPr>
              <a:t>When the demands of school get too stressful, he acts out</a:t>
            </a:r>
          </a:p>
          <a:p>
            <a:r>
              <a:rPr lang="en-US" i="1" dirty="0">
                <a:solidFill>
                  <a:schemeClr val="bg2">
                    <a:lumMod val="75000"/>
                  </a:schemeClr>
                </a:solidFill>
              </a:rPr>
              <a:t>Stoplight</a:t>
            </a:r>
            <a:r>
              <a:rPr lang="en-US" dirty="0">
                <a:solidFill>
                  <a:schemeClr val="bg2">
                    <a:lumMod val="75000"/>
                  </a:schemeClr>
                </a:solidFill>
              </a:rPr>
              <a:t> behavior charts are making him anxious</a:t>
            </a:r>
          </a:p>
          <a:p>
            <a:r>
              <a:rPr lang="en-US" dirty="0"/>
              <a:t>School is calling the family when Billy acts out threatening to suspend him</a:t>
            </a:r>
          </a:p>
          <a:p>
            <a:pPr lvl="1"/>
            <a:r>
              <a:rPr lang="en-US" dirty="0"/>
              <a:t>They have to clear the classroom</a:t>
            </a:r>
          </a:p>
        </p:txBody>
      </p:sp>
    </p:spTree>
    <p:extLst>
      <p:ext uri="{BB962C8B-B14F-4D97-AF65-F5344CB8AC3E}">
        <p14:creationId xmlns:p14="http://schemas.microsoft.com/office/powerpoint/2010/main" val="3507872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9A07-DE94-A640-A5D4-2B6EB93D41B7}"/>
              </a:ext>
            </a:extLst>
          </p:cNvPr>
          <p:cNvSpPr>
            <a:spLocks noGrp="1"/>
          </p:cNvSpPr>
          <p:nvPr>
            <p:ph type="title"/>
          </p:nvPr>
        </p:nvSpPr>
        <p:spPr>
          <a:xfrm>
            <a:off x="1214425" y="315446"/>
            <a:ext cx="7664745" cy="903288"/>
          </a:xfrm>
        </p:spPr>
        <p:txBody>
          <a:bodyPr/>
          <a:lstStyle/>
          <a:p>
            <a:r>
              <a:rPr lang="en-US" dirty="0"/>
              <a:t>Reduce School Stress</a:t>
            </a:r>
          </a:p>
        </p:txBody>
      </p:sp>
      <p:sp>
        <p:nvSpPr>
          <p:cNvPr id="3" name="Content Placeholder 2">
            <a:extLst>
              <a:ext uri="{FF2B5EF4-FFF2-40B4-BE49-F238E27FC236}">
                <a16:creationId xmlns:a16="http://schemas.microsoft.com/office/drawing/2014/main" id="{47FE28CE-BB70-514E-B2D6-C9A4FA0FEBCB}"/>
              </a:ext>
            </a:extLst>
          </p:cNvPr>
          <p:cNvSpPr>
            <a:spLocks noGrp="1"/>
          </p:cNvSpPr>
          <p:nvPr>
            <p:ph idx="1"/>
          </p:nvPr>
        </p:nvSpPr>
        <p:spPr>
          <a:xfrm>
            <a:off x="628650" y="1418898"/>
            <a:ext cx="8401050" cy="5439102"/>
          </a:xfrm>
        </p:spPr>
        <p:txBody>
          <a:bodyPr>
            <a:normAutofit fontScale="92500" lnSpcReduction="10000"/>
          </a:bodyPr>
          <a:lstStyle/>
          <a:p>
            <a:r>
              <a:rPr lang="en-US" dirty="0"/>
              <a:t>Reduce the demands at school. Make learning fun!</a:t>
            </a:r>
          </a:p>
          <a:p>
            <a:pPr lvl="1"/>
            <a:r>
              <a:rPr lang="en-US" sz="2800" dirty="0"/>
              <a:t>Billy is more like a kindergartener academically</a:t>
            </a:r>
            <a:endParaRPr lang="en-US" dirty="0"/>
          </a:p>
          <a:p>
            <a:r>
              <a:rPr lang="en-US" dirty="0"/>
              <a:t>Focus learning on what he loves</a:t>
            </a:r>
          </a:p>
          <a:p>
            <a:pPr lvl="1"/>
            <a:r>
              <a:rPr lang="en-US" dirty="0"/>
              <a:t> </a:t>
            </a:r>
            <a:r>
              <a:rPr lang="en-US" sz="2800" dirty="0"/>
              <a:t>‘Thomas’, Dinosaurs, iPad, music, Disney movies—write these into his IEP</a:t>
            </a:r>
          </a:p>
          <a:p>
            <a:r>
              <a:rPr lang="en-US" dirty="0"/>
              <a:t>Focus on his feeling life—help him label his feelings</a:t>
            </a:r>
          </a:p>
          <a:p>
            <a:r>
              <a:rPr lang="en-US" dirty="0"/>
              <a:t>Beware of sensory issues—’They do give him breaks.’</a:t>
            </a:r>
          </a:p>
          <a:p>
            <a:r>
              <a:rPr lang="en-US" dirty="0"/>
              <a:t>Talk to peers about autism and how they can help Billy</a:t>
            </a:r>
          </a:p>
          <a:p>
            <a:r>
              <a:rPr lang="en-US" dirty="0"/>
              <a:t>Ask, in writing, for a Behavior Intervention Plan (BIP)</a:t>
            </a:r>
          </a:p>
          <a:p>
            <a:r>
              <a:rPr lang="en-US" dirty="0"/>
              <a:t>DO NOT TAKE BILLY OUT OF SCHOOL FOR MISBEHAVIOR!</a:t>
            </a:r>
          </a:p>
          <a:p>
            <a:r>
              <a:rPr lang="en-US" dirty="0"/>
              <a:t>Parents: Put every important communication with the school in WRITING!</a:t>
            </a:r>
          </a:p>
          <a:p>
            <a:endParaRPr lang="en-US" dirty="0"/>
          </a:p>
        </p:txBody>
      </p:sp>
    </p:spTree>
    <p:extLst>
      <p:ext uri="{BB962C8B-B14F-4D97-AF65-F5344CB8AC3E}">
        <p14:creationId xmlns:p14="http://schemas.microsoft.com/office/powerpoint/2010/main" val="712328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solidFill>
                  <a:schemeClr val="bg2">
                    <a:lumMod val="75000"/>
                  </a:schemeClr>
                </a:solidFill>
              </a:rPr>
              <a:t>Reduce school stresses</a:t>
            </a:r>
          </a:p>
          <a:p>
            <a:r>
              <a:rPr lang="en-US" dirty="0"/>
              <a:t>Address family issues</a:t>
            </a:r>
          </a:p>
          <a:p>
            <a:r>
              <a:rPr lang="en-US" dirty="0">
                <a:solidFill>
                  <a:schemeClr val="bg2">
                    <a:lumMod val="75000"/>
                  </a:schemeClr>
                </a:solidFill>
              </a:rPr>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pretend, and body/mind techniques</a:t>
            </a:r>
          </a:p>
          <a:p>
            <a:r>
              <a:rPr lang="en-US" dirty="0">
                <a:solidFill>
                  <a:schemeClr val="bg2">
                    <a:lumMod val="75000"/>
                  </a:schemeClr>
                </a:solidFill>
              </a:rPr>
              <a:t>For OCD: Exposure &amp; Response Prevention</a:t>
            </a:r>
          </a:p>
          <a:p>
            <a:r>
              <a:rPr lang="en-US" dirty="0">
                <a:solidFill>
                  <a:schemeClr val="bg2">
                    <a:lumMod val="75000"/>
                  </a:schemeClr>
                </a:solidFill>
              </a:rPr>
              <a:t>Medications</a:t>
            </a:r>
          </a:p>
        </p:txBody>
      </p:sp>
    </p:spTree>
    <p:extLst>
      <p:ext uri="{BB962C8B-B14F-4D97-AF65-F5344CB8AC3E}">
        <p14:creationId xmlns:p14="http://schemas.microsoft.com/office/powerpoint/2010/main" val="3680784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Address Family Issues</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231228" y="1429407"/>
            <a:ext cx="8284122" cy="5633544"/>
          </a:xfrm>
        </p:spPr>
        <p:txBody>
          <a:bodyPr>
            <a:normAutofit/>
          </a:bodyPr>
          <a:lstStyle/>
          <a:p>
            <a:r>
              <a:rPr lang="en-US" dirty="0"/>
              <a:t>Mom and dad must be on the</a:t>
            </a:r>
          </a:p>
          <a:p>
            <a:pPr marL="0" indent="0">
              <a:buNone/>
            </a:pPr>
            <a:r>
              <a:rPr lang="en-US" dirty="0"/>
              <a:t>   same page with ‘rules for </a:t>
            </a:r>
          </a:p>
          <a:p>
            <a:pPr marL="0" indent="0">
              <a:buNone/>
            </a:pPr>
            <a:r>
              <a:rPr lang="en-US" dirty="0"/>
              <a:t>   reasons and consequences’</a:t>
            </a:r>
          </a:p>
          <a:p>
            <a:pPr marL="0" indent="0">
              <a:buNone/>
            </a:pPr>
            <a:r>
              <a:rPr lang="en-US" sz="2400" dirty="0"/>
              <a:t>(See </a:t>
            </a:r>
            <a:r>
              <a:rPr lang="en-US" sz="2400" i="1" dirty="0"/>
              <a:t>The Good, The Bad &amp; The Ugly</a:t>
            </a:r>
            <a:r>
              <a:rPr lang="en-US" dirty="0"/>
              <a:t>)</a:t>
            </a:r>
          </a:p>
          <a:p>
            <a:r>
              <a:rPr lang="en-US" dirty="0"/>
              <a:t>Dad: “Billy doesn’t listen.”</a:t>
            </a:r>
          </a:p>
          <a:p>
            <a:r>
              <a:rPr lang="en-US" dirty="0"/>
              <a:t>Give a ‘message of competence’</a:t>
            </a:r>
          </a:p>
          <a:p>
            <a:pPr marL="0" indent="0">
              <a:buNone/>
            </a:pPr>
            <a:r>
              <a:rPr lang="en-US" dirty="0"/>
              <a:t>by expecting Billy to do what he can</a:t>
            </a:r>
          </a:p>
          <a:p>
            <a:r>
              <a:rPr lang="en-US" dirty="0"/>
              <a:t>Have a family meeting so</a:t>
            </a:r>
          </a:p>
          <a:p>
            <a:pPr marL="0" indent="0">
              <a:buNone/>
            </a:pPr>
            <a:r>
              <a:rPr lang="en-US" dirty="0"/>
              <a:t>sib resentment can be heard</a:t>
            </a:r>
          </a:p>
          <a:p>
            <a:r>
              <a:rPr lang="en-US" dirty="0"/>
              <a:t>Family counseling as needed</a:t>
            </a:r>
          </a:p>
        </p:txBody>
      </p:sp>
      <p:pic>
        <p:nvPicPr>
          <p:cNvPr id="5" name="Picture 4">
            <a:extLst>
              <a:ext uri="{FF2B5EF4-FFF2-40B4-BE49-F238E27FC236}">
                <a16:creationId xmlns:a16="http://schemas.microsoft.com/office/drawing/2014/main" id="{0387523E-DC25-8149-ABFB-7B29C936B1C4}"/>
              </a:ext>
            </a:extLst>
          </p:cNvPr>
          <p:cNvPicPr>
            <a:picLocks noChangeAspect="1"/>
          </p:cNvPicPr>
          <p:nvPr/>
        </p:nvPicPr>
        <p:blipFill>
          <a:blip r:embed="rId3"/>
          <a:stretch>
            <a:fillRect/>
          </a:stretch>
        </p:blipFill>
        <p:spPr>
          <a:xfrm>
            <a:off x="5894077" y="1429407"/>
            <a:ext cx="3249923" cy="3329675"/>
          </a:xfrm>
          <a:prstGeom prst="rect">
            <a:avLst/>
          </a:prstGeom>
        </p:spPr>
      </p:pic>
    </p:spTree>
    <p:extLst>
      <p:ext uri="{BB962C8B-B14F-4D97-AF65-F5344CB8AC3E}">
        <p14:creationId xmlns:p14="http://schemas.microsoft.com/office/powerpoint/2010/main" val="10670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CC0-C9CE-7942-A3F0-7666652CD557}"/>
              </a:ext>
            </a:extLst>
          </p:cNvPr>
          <p:cNvSpPr>
            <a:spLocks noGrp="1"/>
          </p:cNvSpPr>
          <p:nvPr>
            <p:ph type="title"/>
          </p:nvPr>
        </p:nvSpPr>
        <p:spPr>
          <a:xfrm>
            <a:off x="1298507" y="67983"/>
            <a:ext cx="7664745" cy="903288"/>
          </a:xfrm>
        </p:spPr>
        <p:txBody>
          <a:bodyPr>
            <a:normAutofit fontScale="90000"/>
          </a:bodyPr>
          <a:lstStyle/>
          <a:p>
            <a:br>
              <a:rPr lang="en-US" dirty="0"/>
            </a:br>
            <a:r>
              <a:rPr lang="en-US" dirty="0"/>
              <a:t>The Resilient Child</a:t>
            </a:r>
          </a:p>
        </p:txBody>
      </p:sp>
      <p:pic>
        <p:nvPicPr>
          <p:cNvPr id="4" name="Content Placeholder 3">
            <a:extLst>
              <a:ext uri="{FF2B5EF4-FFF2-40B4-BE49-F238E27FC236}">
                <a16:creationId xmlns:a16="http://schemas.microsoft.com/office/drawing/2014/main" id="{CC3B66ED-980C-C844-97E5-71FB459DC935}"/>
              </a:ext>
            </a:extLst>
          </p:cNvPr>
          <p:cNvPicPr>
            <a:picLocks noGrp="1" noChangeAspect="1"/>
          </p:cNvPicPr>
          <p:nvPr>
            <p:ph idx="1"/>
          </p:nvPr>
        </p:nvPicPr>
        <p:blipFill>
          <a:blip r:embed="rId2"/>
          <a:stretch>
            <a:fillRect/>
          </a:stretch>
        </p:blipFill>
        <p:spPr>
          <a:xfrm>
            <a:off x="1891221" y="2221479"/>
            <a:ext cx="5350499" cy="3566999"/>
          </a:xfrm>
          <a:prstGeom prst="rect">
            <a:avLst/>
          </a:prstGeom>
          <a:ln w="28575">
            <a:solidFill>
              <a:schemeClr val="accent1">
                <a:lumMod val="75000"/>
              </a:schemeClr>
            </a:solidFill>
          </a:ln>
        </p:spPr>
      </p:pic>
    </p:spTree>
    <p:extLst>
      <p:ext uri="{BB962C8B-B14F-4D97-AF65-F5344CB8AC3E}">
        <p14:creationId xmlns:p14="http://schemas.microsoft.com/office/powerpoint/2010/main" val="1369536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pretend, and body/mind techniques</a:t>
            </a:r>
          </a:p>
          <a:p>
            <a:r>
              <a:rPr lang="en-US" dirty="0">
                <a:solidFill>
                  <a:schemeClr val="bg2">
                    <a:lumMod val="75000"/>
                  </a:schemeClr>
                </a:solidFill>
              </a:rPr>
              <a:t>For OCD: Exposure &amp; Response Prevention</a:t>
            </a:r>
          </a:p>
          <a:p>
            <a:r>
              <a:rPr lang="en-US" dirty="0">
                <a:solidFill>
                  <a:schemeClr val="bg2">
                    <a:lumMod val="75000"/>
                  </a:schemeClr>
                </a:solidFill>
              </a:rPr>
              <a:t>Medications</a:t>
            </a:r>
          </a:p>
        </p:txBody>
      </p:sp>
    </p:spTree>
    <p:extLst>
      <p:ext uri="{BB962C8B-B14F-4D97-AF65-F5344CB8AC3E}">
        <p14:creationId xmlns:p14="http://schemas.microsoft.com/office/powerpoint/2010/main" val="196268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1D06-09FB-194A-8008-D078FF221CE7}"/>
              </a:ext>
            </a:extLst>
          </p:cNvPr>
          <p:cNvSpPr>
            <a:spLocks noGrp="1"/>
          </p:cNvSpPr>
          <p:nvPr>
            <p:ph type="title"/>
          </p:nvPr>
        </p:nvSpPr>
        <p:spPr>
          <a:xfrm>
            <a:off x="1224935" y="367996"/>
            <a:ext cx="7664745" cy="903288"/>
          </a:xfrm>
        </p:spPr>
        <p:txBody>
          <a:bodyPr>
            <a:normAutofit/>
          </a:bodyPr>
          <a:lstStyle/>
          <a:p>
            <a:r>
              <a:rPr lang="en-US" sz="4000" dirty="0"/>
              <a:t>Deal with Sensory Issues</a:t>
            </a:r>
          </a:p>
        </p:txBody>
      </p:sp>
      <p:sp>
        <p:nvSpPr>
          <p:cNvPr id="3" name="Content Placeholder 2">
            <a:extLst>
              <a:ext uri="{FF2B5EF4-FFF2-40B4-BE49-F238E27FC236}">
                <a16:creationId xmlns:a16="http://schemas.microsoft.com/office/drawing/2014/main" id="{6C35302E-DCB3-204F-A13D-E8BF5597F7E6}"/>
              </a:ext>
            </a:extLst>
          </p:cNvPr>
          <p:cNvSpPr>
            <a:spLocks noGrp="1"/>
          </p:cNvSpPr>
          <p:nvPr>
            <p:ph idx="1"/>
          </p:nvPr>
        </p:nvSpPr>
        <p:spPr>
          <a:xfrm>
            <a:off x="294290" y="1825625"/>
            <a:ext cx="8595390" cy="4351338"/>
          </a:xfrm>
        </p:spPr>
        <p:txBody>
          <a:bodyPr>
            <a:normAutofit lnSpcReduction="10000"/>
          </a:bodyPr>
          <a:lstStyle/>
          <a:p>
            <a:r>
              <a:rPr lang="en-US" dirty="0"/>
              <a:t>Billy has clear sensory likes and sensory stressors</a:t>
            </a:r>
          </a:p>
          <a:p>
            <a:r>
              <a:rPr lang="en-US" dirty="0"/>
              <a:t>Prefers deep pressure, loves water/baths, loves rides, loves iPad visual stim and music</a:t>
            </a:r>
          </a:p>
          <a:p>
            <a:pPr lvl="1"/>
            <a:r>
              <a:rPr lang="en-US" dirty="0"/>
              <a:t>These are all very soothing and parents use them, when possible, to reduce stress and anxiety</a:t>
            </a:r>
          </a:p>
          <a:p>
            <a:r>
              <a:rPr lang="en-US" dirty="0"/>
              <a:t>Loud sudden noises, chaotic environments, going the wrong way in a car, certain foods textures and smells, food touching on the plate are sensory triggers for anxiety</a:t>
            </a:r>
          </a:p>
          <a:p>
            <a:r>
              <a:rPr lang="en-US" dirty="0"/>
              <a:t>Do we accept his sensory sensitivities, or do we help Billy tolerate them? Both. See OCD later</a:t>
            </a:r>
          </a:p>
          <a:p>
            <a:endParaRPr lang="en-US" dirty="0"/>
          </a:p>
        </p:txBody>
      </p:sp>
    </p:spTree>
    <p:extLst>
      <p:ext uri="{BB962C8B-B14F-4D97-AF65-F5344CB8AC3E}">
        <p14:creationId xmlns:p14="http://schemas.microsoft.com/office/powerpoint/2010/main" val="1619814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solidFill>
                  <a:schemeClr val="bg2">
                    <a:lumMod val="75000"/>
                  </a:schemeClr>
                </a:solidFill>
              </a:rPr>
              <a:t>Deal with sensory issues</a:t>
            </a:r>
          </a:p>
          <a:p>
            <a:r>
              <a:rPr lang="en-US" dirty="0"/>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pretend, and body/mind techniques</a:t>
            </a:r>
          </a:p>
          <a:p>
            <a:r>
              <a:rPr lang="en-US" dirty="0">
                <a:solidFill>
                  <a:schemeClr val="bg2">
                    <a:lumMod val="75000"/>
                  </a:schemeClr>
                </a:solidFill>
              </a:rPr>
              <a:t>For OCD: Exposure &amp; Response Prevention</a:t>
            </a:r>
          </a:p>
          <a:p>
            <a:r>
              <a:rPr lang="en-US" dirty="0">
                <a:solidFill>
                  <a:schemeClr val="bg2">
                    <a:lumMod val="75000"/>
                  </a:schemeClr>
                </a:solidFill>
              </a:rPr>
              <a:t>Medications</a:t>
            </a:r>
          </a:p>
        </p:txBody>
      </p:sp>
    </p:spTree>
    <p:extLst>
      <p:ext uri="{BB962C8B-B14F-4D97-AF65-F5344CB8AC3E}">
        <p14:creationId xmlns:p14="http://schemas.microsoft.com/office/powerpoint/2010/main" val="1645634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6329-BE9B-BD45-A770-B78C8BDEA3A4}"/>
              </a:ext>
            </a:extLst>
          </p:cNvPr>
          <p:cNvSpPr>
            <a:spLocks noGrp="1"/>
          </p:cNvSpPr>
          <p:nvPr>
            <p:ph type="title"/>
          </p:nvPr>
        </p:nvSpPr>
        <p:spPr>
          <a:xfrm>
            <a:off x="1048186" y="415761"/>
            <a:ext cx="7664745" cy="903288"/>
          </a:xfrm>
        </p:spPr>
        <p:txBody>
          <a:bodyPr/>
          <a:lstStyle/>
          <a:p>
            <a:r>
              <a:rPr lang="en-US" dirty="0"/>
              <a:t>Dr. Rick’s 20 Transition Tricks</a:t>
            </a:r>
          </a:p>
        </p:txBody>
      </p:sp>
      <p:pic>
        <p:nvPicPr>
          <p:cNvPr id="5" name="Picture 4">
            <a:extLst>
              <a:ext uri="{FF2B5EF4-FFF2-40B4-BE49-F238E27FC236}">
                <a16:creationId xmlns:a16="http://schemas.microsoft.com/office/drawing/2014/main" id="{51C4A021-80F3-204C-BDC2-EF4318BA6EEE}"/>
              </a:ext>
            </a:extLst>
          </p:cNvPr>
          <p:cNvPicPr>
            <a:picLocks noChangeAspect="1"/>
          </p:cNvPicPr>
          <p:nvPr/>
        </p:nvPicPr>
        <p:blipFill>
          <a:blip r:embed="rId2"/>
          <a:stretch>
            <a:fillRect/>
          </a:stretch>
        </p:blipFill>
        <p:spPr>
          <a:xfrm>
            <a:off x="2703796" y="1762563"/>
            <a:ext cx="3560370" cy="4693962"/>
          </a:xfrm>
          <a:prstGeom prst="rect">
            <a:avLst/>
          </a:prstGeom>
        </p:spPr>
      </p:pic>
      <p:sp>
        <p:nvSpPr>
          <p:cNvPr id="3" name="TextBox 2">
            <a:extLst>
              <a:ext uri="{FF2B5EF4-FFF2-40B4-BE49-F238E27FC236}">
                <a16:creationId xmlns:a16="http://schemas.microsoft.com/office/drawing/2014/main" id="{C23CA73E-0156-0949-BB3D-5176282A9BBE}"/>
              </a:ext>
            </a:extLst>
          </p:cNvPr>
          <p:cNvSpPr txBox="1"/>
          <p:nvPr/>
        </p:nvSpPr>
        <p:spPr>
          <a:xfrm>
            <a:off x="274926" y="4109544"/>
            <a:ext cx="2428870" cy="369332"/>
          </a:xfrm>
          <a:prstGeom prst="rect">
            <a:avLst/>
          </a:prstGeom>
          <a:noFill/>
        </p:spPr>
        <p:txBody>
          <a:bodyPr wrap="none" rtlCol="0">
            <a:spAutoFit/>
          </a:bodyPr>
          <a:lstStyle/>
          <a:p>
            <a:r>
              <a:rPr lang="en-US" dirty="0">
                <a:solidFill>
                  <a:schemeClr val="bg1"/>
                </a:solidFill>
              </a:rPr>
              <a:t>See attached Chapter</a:t>
            </a:r>
          </a:p>
        </p:txBody>
      </p:sp>
      <p:sp>
        <p:nvSpPr>
          <p:cNvPr id="4" name="Explosion 1 3">
            <a:extLst>
              <a:ext uri="{FF2B5EF4-FFF2-40B4-BE49-F238E27FC236}">
                <a16:creationId xmlns:a16="http://schemas.microsoft.com/office/drawing/2014/main" id="{DC54D102-AA57-2144-A21F-8094CD7F08F0}"/>
              </a:ext>
            </a:extLst>
          </p:cNvPr>
          <p:cNvSpPr/>
          <p:nvPr/>
        </p:nvSpPr>
        <p:spPr>
          <a:xfrm>
            <a:off x="274926" y="3358366"/>
            <a:ext cx="2173984" cy="202791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D035B8-5658-0C47-BDDB-DB7D1AE5715A}"/>
              </a:ext>
            </a:extLst>
          </p:cNvPr>
          <p:cNvSpPr txBox="1"/>
          <p:nvPr/>
        </p:nvSpPr>
        <p:spPr>
          <a:xfrm>
            <a:off x="656746" y="3832543"/>
            <a:ext cx="1368708" cy="923330"/>
          </a:xfrm>
          <a:prstGeom prst="rect">
            <a:avLst/>
          </a:prstGeom>
          <a:noFill/>
        </p:spPr>
        <p:txBody>
          <a:bodyPr wrap="none" rtlCol="0">
            <a:spAutoFit/>
          </a:bodyPr>
          <a:lstStyle/>
          <a:p>
            <a:pPr algn="ctr"/>
            <a:r>
              <a:rPr lang="en-US" dirty="0">
                <a:solidFill>
                  <a:schemeClr val="bg1"/>
                </a:solidFill>
              </a:rPr>
              <a:t>See ‘Tricks’</a:t>
            </a:r>
          </a:p>
          <a:p>
            <a:pPr algn="ctr"/>
            <a:r>
              <a:rPr lang="en-US" dirty="0">
                <a:solidFill>
                  <a:schemeClr val="bg1"/>
                </a:solidFill>
              </a:rPr>
              <a:t>Chapter</a:t>
            </a:r>
          </a:p>
          <a:p>
            <a:pPr algn="ctr"/>
            <a:r>
              <a:rPr lang="en-US" dirty="0">
                <a:solidFill>
                  <a:schemeClr val="bg1"/>
                </a:solidFill>
              </a:rPr>
              <a:t>Attached</a:t>
            </a:r>
          </a:p>
        </p:txBody>
      </p:sp>
    </p:spTree>
    <p:extLst>
      <p:ext uri="{BB962C8B-B14F-4D97-AF65-F5344CB8AC3E}">
        <p14:creationId xmlns:p14="http://schemas.microsoft.com/office/powerpoint/2010/main" val="2942921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E21D-556D-854A-8734-33D017E7F325}"/>
              </a:ext>
            </a:extLst>
          </p:cNvPr>
          <p:cNvSpPr>
            <a:spLocks noGrp="1"/>
          </p:cNvSpPr>
          <p:nvPr>
            <p:ph type="title"/>
          </p:nvPr>
        </p:nvSpPr>
        <p:spPr>
          <a:xfrm>
            <a:off x="1025238" y="462590"/>
            <a:ext cx="7664745" cy="903288"/>
          </a:xfrm>
        </p:spPr>
        <p:txBody>
          <a:bodyPr>
            <a:normAutofit fontScale="90000"/>
          </a:bodyPr>
          <a:lstStyle/>
          <a:p>
            <a:r>
              <a:rPr lang="en-US" dirty="0"/>
              <a:t>Children with Autism Want to. . </a:t>
            </a:r>
          </a:p>
        </p:txBody>
      </p:sp>
      <p:sp>
        <p:nvSpPr>
          <p:cNvPr id="3" name="Content Placeholder 2">
            <a:extLst>
              <a:ext uri="{FF2B5EF4-FFF2-40B4-BE49-F238E27FC236}">
                <a16:creationId xmlns:a16="http://schemas.microsoft.com/office/drawing/2014/main" id="{319EFA86-1135-3B4B-9909-B7BA206FB5AE}"/>
              </a:ext>
            </a:extLst>
          </p:cNvPr>
          <p:cNvSpPr>
            <a:spLocks noGrp="1"/>
          </p:cNvSpPr>
          <p:nvPr>
            <p:ph idx="1"/>
          </p:nvPr>
        </p:nvSpPr>
        <p:spPr>
          <a:xfrm>
            <a:off x="628649" y="1671144"/>
            <a:ext cx="8061333" cy="4897821"/>
          </a:xfrm>
        </p:spPr>
        <p:txBody>
          <a:bodyPr>
            <a:normAutofit lnSpcReduction="10000"/>
          </a:bodyPr>
          <a:lstStyle/>
          <a:p>
            <a:pPr marL="0" indent="0" algn="ctr">
              <a:buNone/>
            </a:pPr>
            <a:r>
              <a:rPr lang="en-US" sz="6000" dirty="0"/>
              <a:t>Keep the World </a:t>
            </a:r>
          </a:p>
          <a:p>
            <a:pPr marL="0" indent="0" algn="ctr">
              <a:buNone/>
            </a:pPr>
            <a:r>
              <a:rPr lang="en-US" sz="6000" dirty="0"/>
              <a:t>the Same! </a:t>
            </a:r>
          </a:p>
          <a:p>
            <a:pPr marL="0" indent="0" algn="ctr">
              <a:buNone/>
            </a:pPr>
            <a:endParaRPr lang="en-US" sz="6000" dirty="0"/>
          </a:p>
          <a:p>
            <a:pPr marL="0" indent="0" algn="ctr">
              <a:buNone/>
            </a:pPr>
            <a:r>
              <a:rPr lang="en-US" sz="6000" dirty="0"/>
              <a:t>A Habit In Motion </a:t>
            </a:r>
          </a:p>
          <a:p>
            <a:pPr marL="0" indent="0" algn="ctr">
              <a:buNone/>
            </a:pPr>
            <a:r>
              <a:rPr lang="en-US" sz="6000" dirty="0"/>
              <a:t>Stays in Motion</a:t>
            </a:r>
          </a:p>
          <a:p>
            <a:pPr marL="0" indent="0" algn="ctr">
              <a:buNone/>
            </a:pPr>
            <a:r>
              <a:rPr lang="en-US" sz="3500" dirty="0"/>
              <a:t>AKA: “Intolerance of uncertainty”</a:t>
            </a:r>
          </a:p>
        </p:txBody>
      </p:sp>
    </p:spTree>
    <p:extLst>
      <p:ext uri="{BB962C8B-B14F-4D97-AF65-F5344CB8AC3E}">
        <p14:creationId xmlns:p14="http://schemas.microsoft.com/office/powerpoint/2010/main" val="1718030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8" y="389018"/>
            <a:ext cx="7664745" cy="903288"/>
          </a:xfrm>
        </p:spPr>
        <p:txBody>
          <a:bodyPr>
            <a:noAutofit/>
          </a:bodyPr>
          <a:lstStyle/>
          <a:p>
            <a:r>
              <a:rPr lang="en-US" sz="3200" dirty="0"/>
              <a:t>A Developmental Approach to Transitions</a:t>
            </a:r>
          </a:p>
        </p:txBody>
      </p:sp>
      <p:sp>
        <p:nvSpPr>
          <p:cNvPr id="3" name="Content Placeholder 2"/>
          <p:cNvSpPr>
            <a:spLocks noGrp="1"/>
          </p:cNvSpPr>
          <p:nvPr>
            <p:ph idx="1"/>
          </p:nvPr>
        </p:nvSpPr>
        <p:spPr>
          <a:xfrm>
            <a:off x="283779" y="1825625"/>
            <a:ext cx="8692055" cy="4351338"/>
          </a:xfrm>
        </p:spPr>
        <p:txBody>
          <a:bodyPr>
            <a:normAutofit fontScale="92500" lnSpcReduction="10000"/>
          </a:bodyPr>
          <a:lstStyle/>
          <a:p>
            <a:r>
              <a:rPr lang="en-US" dirty="0"/>
              <a:t>Developmental readiness is key</a:t>
            </a:r>
          </a:p>
          <a:p>
            <a:r>
              <a:rPr lang="en-US" dirty="0"/>
              <a:t>Billy has made very good developmental progress now at FDL 5-6</a:t>
            </a:r>
          </a:p>
          <a:p>
            <a:r>
              <a:rPr lang="en-US" dirty="0"/>
              <a:t>Talking in short sentences in the form questions</a:t>
            </a:r>
          </a:p>
          <a:p>
            <a:pPr lvl="1"/>
            <a:r>
              <a:rPr lang="en-US" dirty="0"/>
              <a:t>Want to go outside? Go to Red Robin? Want my iPad? </a:t>
            </a:r>
          </a:p>
          <a:p>
            <a:r>
              <a:rPr lang="en-US" dirty="0"/>
              <a:t>Very good receptive language. Understands past and future, </a:t>
            </a:r>
            <a:r>
              <a:rPr lang="en-US" i="1" dirty="0"/>
              <a:t>what, where, who</a:t>
            </a:r>
            <a:r>
              <a:rPr lang="en-US" dirty="0"/>
              <a:t>, and some </a:t>
            </a:r>
            <a:r>
              <a:rPr lang="en-US" i="1" dirty="0"/>
              <a:t>why</a:t>
            </a:r>
            <a:r>
              <a:rPr lang="en-US" dirty="0"/>
              <a:t> and </a:t>
            </a:r>
            <a:r>
              <a:rPr lang="en-US" i="1" dirty="0"/>
              <a:t>when</a:t>
            </a:r>
            <a:r>
              <a:rPr lang="en-US" dirty="0"/>
              <a:t> questions </a:t>
            </a:r>
          </a:p>
          <a:p>
            <a:r>
              <a:rPr lang="en-US" dirty="0"/>
              <a:t>Follows 2-3 step commands</a:t>
            </a:r>
          </a:p>
          <a:p>
            <a:r>
              <a:rPr lang="en-US" dirty="0"/>
              <a:t>He wants his way, doesn’t listen very well at all and has terrible problems with transitions </a:t>
            </a:r>
          </a:p>
          <a:p>
            <a:pPr marL="0" indent="0">
              <a:buNone/>
            </a:pPr>
            <a:endParaRPr lang="en-US" dirty="0"/>
          </a:p>
        </p:txBody>
      </p:sp>
    </p:spTree>
    <p:extLst>
      <p:ext uri="{BB962C8B-B14F-4D97-AF65-F5344CB8AC3E}">
        <p14:creationId xmlns:p14="http://schemas.microsoft.com/office/powerpoint/2010/main" val="1894364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831" y="399528"/>
            <a:ext cx="7664745" cy="903288"/>
          </a:xfrm>
        </p:spPr>
        <p:txBody>
          <a:bodyPr>
            <a:noAutofit/>
          </a:bodyPr>
          <a:lstStyle/>
          <a:p>
            <a:r>
              <a:rPr lang="en-US" sz="3200" dirty="0"/>
              <a:t>A Developmental Approach to Transitions</a:t>
            </a:r>
          </a:p>
        </p:txBody>
      </p:sp>
      <p:sp>
        <p:nvSpPr>
          <p:cNvPr id="3" name="Content Placeholder 2"/>
          <p:cNvSpPr>
            <a:spLocks noGrp="1"/>
          </p:cNvSpPr>
          <p:nvPr>
            <p:ph idx="1"/>
          </p:nvPr>
        </p:nvSpPr>
        <p:spPr/>
        <p:txBody>
          <a:bodyPr/>
          <a:lstStyle/>
          <a:p>
            <a:pPr marL="0" indent="0">
              <a:buNone/>
            </a:pPr>
            <a:r>
              <a:rPr lang="en-US" dirty="0"/>
              <a:t>Learn some practical ways to better manage transitions with your child or client on the spectrum that will:</a:t>
            </a:r>
          </a:p>
          <a:p>
            <a:r>
              <a:rPr lang="en-US" baseline="0" dirty="0"/>
              <a:t>Develop the child’s INTERNAL control systems </a:t>
            </a:r>
          </a:p>
          <a:p>
            <a:pPr marL="128588" indent="-128588">
              <a:buFont typeface="Arial" charset="0"/>
              <a:buChar char="•"/>
            </a:pPr>
            <a:r>
              <a:rPr lang="en-US" dirty="0"/>
              <a:t>Help them truly make sense of the world and their feelings </a:t>
            </a:r>
          </a:p>
          <a:p>
            <a:pPr marL="128588" indent="-128588">
              <a:buFont typeface="Arial" charset="0"/>
              <a:buChar char="•"/>
            </a:pPr>
            <a:r>
              <a:rPr lang="en-US" baseline="0" dirty="0">
                <a:effectLst/>
              </a:rPr>
              <a:t>Help them feel less anxious and more secure</a:t>
            </a:r>
          </a:p>
          <a:p>
            <a:pPr marL="128588" indent="-128588">
              <a:buFont typeface="Arial" charset="0"/>
              <a:buChar char="•"/>
            </a:pPr>
            <a:r>
              <a:rPr lang="en-US" dirty="0"/>
              <a:t>Increase social interaction</a:t>
            </a:r>
          </a:p>
          <a:p>
            <a:pPr marL="128588" indent="-128588">
              <a:buFont typeface="Arial" charset="0"/>
              <a:buChar char="•"/>
            </a:pPr>
            <a:r>
              <a:rPr lang="en-US" baseline="0" dirty="0"/>
              <a:t>Transition tricks are a </a:t>
            </a:r>
            <a:r>
              <a:rPr lang="en-US" dirty="0"/>
              <a:t>form of CBT</a:t>
            </a:r>
            <a:endParaRPr lang="en-US" baseline="0" dirty="0"/>
          </a:p>
          <a:p>
            <a:endParaRPr lang="en-US" dirty="0"/>
          </a:p>
        </p:txBody>
      </p:sp>
    </p:spTree>
    <p:extLst>
      <p:ext uri="{BB962C8B-B14F-4D97-AF65-F5344CB8AC3E}">
        <p14:creationId xmlns:p14="http://schemas.microsoft.com/office/powerpoint/2010/main" val="449862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83" y="410038"/>
            <a:ext cx="7664745" cy="903288"/>
          </a:xfrm>
        </p:spPr>
        <p:txBody>
          <a:bodyPr>
            <a:noAutofit/>
          </a:bodyPr>
          <a:lstStyle/>
          <a:p>
            <a:r>
              <a:rPr lang="en-US" sz="3600" dirty="0"/>
              <a:t>Transition Trick #1: Mirror Feelings</a:t>
            </a:r>
          </a:p>
        </p:txBody>
      </p:sp>
      <p:sp>
        <p:nvSpPr>
          <p:cNvPr id="3" name="Content Placeholder 2"/>
          <p:cNvSpPr>
            <a:spLocks noGrp="1"/>
          </p:cNvSpPr>
          <p:nvPr>
            <p:ph idx="1"/>
          </p:nvPr>
        </p:nvSpPr>
        <p:spPr>
          <a:xfrm>
            <a:off x="628649" y="1825625"/>
            <a:ext cx="8357695" cy="4351338"/>
          </a:xfrm>
        </p:spPr>
        <p:txBody>
          <a:bodyPr>
            <a:normAutofit/>
          </a:bodyPr>
          <a:lstStyle/>
          <a:p>
            <a:r>
              <a:rPr lang="en-US" dirty="0"/>
              <a:t>Telling </a:t>
            </a:r>
            <a:r>
              <a:rPr lang="en-US" u="sng" dirty="0"/>
              <a:t>not</a:t>
            </a:r>
            <a:r>
              <a:rPr lang="en-US" dirty="0"/>
              <a:t> asking: Being a mirror</a:t>
            </a:r>
          </a:p>
          <a:p>
            <a:r>
              <a:rPr lang="en-US" dirty="0"/>
              <a:t>Labeling feelings. Give Billy words for his feelings</a:t>
            </a:r>
          </a:p>
          <a:p>
            <a:pPr lvl="1"/>
            <a:r>
              <a:rPr lang="en-US" dirty="0"/>
              <a:t>‘All done! No more! Stop!’ (‘Good negative’ words) </a:t>
            </a:r>
          </a:p>
          <a:p>
            <a:r>
              <a:rPr lang="en-US" dirty="0"/>
              <a:t>Children feel understood</a:t>
            </a:r>
          </a:p>
          <a:p>
            <a:r>
              <a:rPr lang="en-US" dirty="0"/>
              <a:t>Just “use  your words, Billy.” No need to have a fit.</a:t>
            </a:r>
          </a:p>
          <a:p>
            <a:r>
              <a:rPr lang="en-US" dirty="0"/>
              <a:t>Leads to coping and handling changes like transitions</a:t>
            </a:r>
          </a:p>
          <a:p>
            <a:r>
              <a:rPr lang="en-US" dirty="0"/>
              <a:t>Remember: Misbehavior is the immature expression of a legitimate feeling</a:t>
            </a:r>
          </a:p>
          <a:p>
            <a:endParaRPr lang="en-US" dirty="0"/>
          </a:p>
        </p:txBody>
      </p:sp>
    </p:spTree>
    <p:extLst>
      <p:ext uri="{BB962C8B-B14F-4D97-AF65-F5344CB8AC3E}">
        <p14:creationId xmlns:p14="http://schemas.microsoft.com/office/powerpoint/2010/main" val="1560053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normAutofit lnSpcReduction="10000"/>
          </a:bodyPr>
          <a:lstStyle/>
          <a:p>
            <a:pPr marL="0" indent="0">
              <a:buNone/>
            </a:pPr>
            <a:r>
              <a:rPr lang="en-US" dirty="0"/>
              <a:t>Scenario: It is time for dinner, Billy does not want to watching his favorite Disney show </a:t>
            </a:r>
          </a:p>
          <a:p>
            <a:pPr marL="0" indent="0">
              <a:buNone/>
            </a:pPr>
            <a:endParaRPr lang="en-US" dirty="0"/>
          </a:p>
          <a:p>
            <a:pPr marL="0" indent="0">
              <a:buNone/>
            </a:pPr>
            <a:r>
              <a:rPr lang="en-US" dirty="0"/>
              <a:t>Which of these statements uses the Transition Principle “Mirroring Feelings”?</a:t>
            </a:r>
          </a:p>
          <a:p>
            <a:pPr lvl="1">
              <a:buFont typeface="Wingdings" pitchFamily="2" charset="2"/>
              <a:buChar char="q"/>
            </a:pPr>
            <a:r>
              <a:rPr lang="en-US" dirty="0"/>
              <a:t>“I’ve given you 3 warnings, now it is time to turn the TV off!”</a:t>
            </a:r>
          </a:p>
          <a:p>
            <a:pPr lvl="1">
              <a:buFont typeface="Wingdings" pitchFamily="2" charset="2"/>
              <a:buChar char="q"/>
            </a:pPr>
            <a:r>
              <a:rPr lang="en-US" dirty="0"/>
              <a:t>“You don’t want to turn off the TV. You want to keep watching your favorite show.” </a:t>
            </a:r>
          </a:p>
          <a:p>
            <a:pPr lvl="1">
              <a:buFont typeface="Wingdings" pitchFamily="2" charset="2"/>
              <a:buChar char="q"/>
            </a:pPr>
            <a:r>
              <a:rPr lang="en-US" dirty="0"/>
              <a:t>“I know you want to keep watching TV, but it is time for dinner.”</a:t>
            </a:r>
          </a:p>
          <a:p>
            <a:pPr lvl="1"/>
            <a:endParaRPr lang="en-US" dirty="0"/>
          </a:p>
        </p:txBody>
      </p:sp>
    </p:spTree>
    <p:extLst>
      <p:ext uri="{BB962C8B-B14F-4D97-AF65-F5344CB8AC3E}">
        <p14:creationId xmlns:p14="http://schemas.microsoft.com/office/powerpoint/2010/main" val="677038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444" y="431059"/>
            <a:ext cx="7664745" cy="903288"/>
          </a:xfrm>
        </p:spPr>
        <p:txBody>
          <a:bodyPr>
            <a:noAutofit/>
          </a:bodyPr>
          <a:lstStyle/>
          <a:p>
            <a:r>
              <a:rPr lang="en-US" sz="3600" dirty="0"/>
              <a:t>Transition Tricks: Create Structure</a:t>
            </a:r>
          </a:p>
        </p:txBody>
      </p:sp>
      <p:sp>
        <p:nvSpPr>
          <p:cNvPr id="3" name="Content Placeholder 2"/>
          <p:cNvSpPr>
            <a:spLocks noGrp="1"/>
          </p:cNvSpPr>
          <p:nvPr>
            <p:ph idx="1"/>
          </p:nvPr>
        </p:nvSpPr>
        <p:spPr>
          <a:xfrm>
            <a:off x="628649" y="1825625"/>
            <a:ext cx="8271539" cy="4351338"/>
          </a:xfrm>
        </p:spPr>
        <p:txBody>
          <a:bodyPr>
            <a:normAutofit lnSpcReduction="10000"/>
          </a:bodyPr>
          <a:lstStyle/>
          <a:p>
            <a:r>
              <a:rPr lang="en-US" dirty="0"/>
              <a:t>Calendars (for month and week), </a:t>
            </a:r>
          </a:p>
          <a:p>
            <a:r>
              <a:rPr lang="en-US" dirty="0"/>
              <a:t>Schedules (for day)</a:t>
            </a:r>
          </a:p>
          <a:p>
            <a:r>
              <a:rPr lang="en-US" dirty="0"/>
              <a:t>Lists (for the hour) and</a:t>
            </a:r>
          </a:p>
          <a:p>
            <a:pPr lvl="1"/>
            <a:r>
              <a:rPr lang="en-US" dirty="0"/>
              <a:t>Get dressed, watch Thomas in the car, drive to the doctor, eat at Red Robin, go home</a:t>
            </a:r>
          </a:p>
          <a:p>
            <a:r>
              <a:rPr lang="en-US" dirty="0"/>
              <a:t>Sequences (for the minute). The ‘First/Then’ technique </a:t>
            </a:r>
          </a:p>
          <a:p>
            <a:pPr lvl="1"/>
            <a:r>
              <a:rPr lang="en-US" dirty="0"/>
              <a:t>Good for getting dressed, brushing teeth, taking a bath</a:t>
            </a:r>
          </a:p>
          <a:p>
            <a:pPr lvl="1"/>
            <a:r>
              <a:rPr lang="en-US" dirty="0"/>
              <a:t>First underwear, then shirt, pants, and socks</a:t>
            </a:r>
          </a:p>
          <a:p>
            <a:r>
              <a:rPr lang="en-US" dirty="0"/>
              <a:t>Structure for events</a:t>
            </a:r>
          </a:p>
          <a:p>
            <a:pPr lvl="2"/>
            <a:endParaRPr lang="en-US" dirty="0"/>
          </a:p>
          <a:p>
            <a:endParaRPr lang="en-US" dirty="0"/>
          </a:p>
        </p:txBody>
      </p:sp>
    </p:spTree>
    <p:extLst>
      <p:ext uri="{BB962C8B-B14F-4D97-AF65-F5344CB8AC3E}">
        <p14:creationId xmlns:p14="http://schemas.microsoft.com/office/powerpoint/2010/main" val="134648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9E77-1A03-428C-8A17-F21F197F33EB}"/>
              </a:ext>
            </a:extLst>
          </p:cNvPr>
          <p:cNvSpPr>
            <a:spLocks noGrp="1"/>
          </p:cNvSpPr>
          <p:nvPr>
            <p:ph type="title"/>
          </p:nvPr>
        </p:nvSpPr>
        <p:spPr/>
        <p:txBody>
          <a:bodyPr>
            <a:normAutofit fontScale="90000"/>
          </a:bodyPr>
          <a:lstStyle/>
          <a:p>
            <a:br>
              <a:rPr lang="en-US" sz="1200" dirty="0"/>
            </a:br>
            <a:br>
              <a:rPr lang="en-US" sz="1050" dirty="0"/>
            </a:br>
            <a:r>
              <a:rPr lang="en-US" sz="3200" dirty="0"/>
              <a:t>Resilience Leads to Emotional Intelligence</a:t>
            </a:r>
          </a:p>
        </p:txBody>
      </p:sp>
      <p:sp>
        <p:nvSpPr>
          <p:cNvPr id="3" name="Content Placeholder 2">
            <a:extLst>
              <a:ext uri="{FF2B5EF4-FFF2-40B4-BE49-F238E27FC236}">
                <a16:creationId xmlns:a16="http://schemas.microsoft.com/office/drawing/2014/main" id="{ECC063FF-75B5-4EA2-B1D6-36452D24A501}"/>
              </a:ext>
            </a:extLst>
          </p:cNvPr>
          <p:cNvSpPr>
            <a:spLocks noGrp="1"/>
          </p:cNvSpPr>
          <p:nvPr>
            <p:ph idx="1"/>
          </p:nvPr>
        </p:nvSpPr>
        <p:spPr>
          <a:xfrm>
            <a:off x="351692" y="1497330"/>
            <a:ext cx="8792307" cy="5273700"/>
          </a:xfrm>
        </p:spPr>
        <p:txBody>
          <a:bodyPr>
            <a:noAutofit/>
          </a:bodyPr>
          <a:lstStyle/>
          <a:p>
            <a:pPr>
              <a:lnSpc>
                <a:spcPct val="100000"/>
              </a:lnSpc>
            </a:pPr>
            <a:r>
              <a:rPr lang="en-US" sz="2400" dirty="0"/>
              <a:t>Mature handling of negative feelings and impulses</a:t>
            </a:r>
          </a:p>
          <a:p>
            <a:pPr>
              <a:lnSpc>
                <a:spcPct val="100000"/>
              </a:lnSpc>
            </a:pPr>
            <a:r>
              <a:rPr lang="en-US" sz="2400" dirty="0"/>
              <a:t>Self efficacy/self esteem/sense of self</a:t>
            </a:r>
          </a:p>
          <a:p>
            <a:pPr>
              <a:lnSpc>
                <a:spcPct val="100000"/>
              </a:lnSpc>
            </a:pPr>
            <a:r>
              <a:rPr lang="en-US" sz="2400" dirty="0"/>
              <a:t>Internal locus of control. Understanding whose problem is it?</a:t>
            </a:r>
          </a:p>
          <a:p>
            <a:pPr>
              <a:lnSpc>
                <a:spcPct val="100000"/>
              </a:lnSpc>
            </a:pPr>
            <a:r>
              <a:rPr lang="en-US" sz="2400" dirty="0"/>
              <a:t>Sense of humor</a:t>
            </a:r>
          </a:p>
          <a:p>
            <a:pPr>
              <a:lnSpc>
                <a:spcPct val="100000"/>
              </a:lnSpc>
            </a:pPr>
            <a:r>
              <a:rPr lang="en-US" sz="2400" dirty="0"/>
              <a:t>Hopefulness</a:t>
            </a:r>
          </a:p>
          <a:p>
            <a:pPr>
              <a:lnSpc>
                <a:spcPct val="100000"/>
              </a:lnSpc>
            </a:pPr>
            <a:r>
              <a:rPr lang="en-US" sz="2400" dirty="0"/>
              <a:t>Perspective: Don’t sweat the small stuff</a:t>
            </a:r>
          </a:p>
          <a:p>
            <a:pPr lvl="1">
              <a:lnSpc>
                <a:spcPct val="100000"/>
              </a:lnSpc>
            </a:pPr>
            <a:r>
              <a:rPr lang="en-US" sz="2000" dirty="0"/>
              <a:t>(And it’s all small stuff.) How dangerous is life really?</a:t>
            </a:r>
          </a:p>
          <a:p>
            <a:pPr>
              <a:lnSpc>
                <a:spcPct val="100000"/>
              </a:lnSpc>
            </a:pPr>
            <a:r>
              <a:rPr lang="en-US" sz="2400" dirty="0"/>
              <a:t>Flexibility</a:t>
            </a:r>
          </a:p>
          <a:p>
            <a:pPr>
              <a:lnSpc>
                <a:spcPct val="100000"/>
              </a:lnSpc>
            </a:pPr>
            <a:r>
              <a:rPr lang="en-US" sz="2400" dirty="0"/>
              <a:t>Fortitude, persistence</a:t>
            </a:r>
          </a:p>
          <a:p>
            <a:pPr>
              <a:lnSpc>
                <a:spcPct val="100000"/>
              </a:lnSpc>
            </a:pPr>
            <a:r>
              <a:rPr lang="en-US" sz="2400" b="1" dirty="0"/>
              <a:t>Creative, imaginative, playful</a:t>
            </a:r>
          </a:p>
          <a:p>
            <a:pPr>
              <a:lnSpc>
                <a:spcPct val="100000"/>
              </a:lnSpc>
            </a:pPr>
            <a:r>
              <a:rPr lang="en-US" sz="2400" dirty="0"/>
              <a:t>Enduring set of values</a:t>
            </a:r>
          </a:p>
        </p:txBody>
      </p:sp>
      <p:sp>
        <p:nvSpPr>
          <p:cNvPr id="4" name="TextBox 3">
            <a:extLst>
              <a:ext uri="{FF2B5EF4-FFF2-40B4-BE49-F238E27FC236}">
                <a16:creationId xmlns:a16="http://schemas.microsoft.com/office/drawing/2014/main" id="{13FAF9A3-7D73-8941-A9B3-26ACBF68A066}"/>
              </a:ext>
            </a:extLst>
          </p:cNvPr>
          <p:cNvSpPr txBox="1"/>
          <p:nvPr/>
        </p:nvSpPr>
        <p:spPr>
          <a:xfrm>
            <a:off x="4916557" y="6432476"/>
            <a:ext cx="4107868" cy="338554"/>
          </a:xfrm>
          <a:prstGeom prst="rect">
            <a:avLst/>
          </a:prstGeom>
          <a:noFill/>
          <a:ln>
            <a:solidFill>
              <a:schemeClr val="tx1"/>
            </a:solidFill>
          </a:ln>
        </p:spPr>
        <p:txBody>
          <a:bodyPr wrap="square" rtlCol="0">
            <a:spAutoFit/>
          </a:bodyPr>
          <a:lstStyle/>
          <a:p>
            <a:pPr algn="ctr"/>
            <a:r>
              <a:rPr lang="en-US" sz="1200" dirty="0"/>
              <a:t>https://</a:t>
            </a:r>
            <a:r>
              <a:rPr lang="en-US" sz="1200" dirty="0" err="1"/>
              <a:t>www.ncbi.nlm.nih.gov</a:t>
            </a:r>
            <a:r>
              <a:rPr lang="en-US" sz="1200" dirty="0"/>
              <a:t>/</a:t>
            </a:r>
            <a:r>
              <a:rPr lang="en-US" sz="1200" dirty="0" err="1"/>
              <a:t>pmc</a:t>
            </a:r>
            <a:r>
              <a:rPr lang="en-US" sz="1200" dirty="0"/>
              <a:t>/articles/PMC2956753</a:t>
            </a:r>
            <a:r>
              <a:rPr lang="en-US" sz="1600" dirty="0"/>
              <a:t>/</a:t>
            </a:r>
          </a:p>
        </p:txBody>
      </p:sp>
    </p:spTree>
    <p:extLst>
      <p:ext uri="{BB962C8B-B14F-4D97-AF65-F5344CB8AC3E}">
        <p14:creationId xmlns:p14="http://schemas.microsoft.com/office/powerpoint/2010/main" val="2887019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34" y="431059"/>
            <a:ext cx="7664745" cy="903288"/>
          </a:xfrm>
        </p:spPr>
        <p:txBody>
          <a:bodyPr/>
          <a:lstStyle/>
          <a:p>
            <a:r>
              <a:rPr lang="en-US" dirty="0"/>
              <a:t>Activity: Visual Supports</a:t>
            </a:r>
          </a:p>
        </p:txBody>
      </p:sp>
      <p:sp>
        <p:nvSpPr>
          <p:cNvPr id="3" name="Content Placeholder 2"/>
          <p:cNvSpPr>
            <a:spLocks noGrp="1"/>
          </p:cNvSpPr>
          <p:nvPr>
            <p:ph idx="1"/>
          </p:nvPr>
        </p:nvSpPr>
        <p:spPr/>
        <p:txBody>
          <a:bodyPr/>
          <a:lstStyle/>
          <a:p>
            <a:r>
              <a:rPr lang="en-US" dirty="0"/>
              <a:t>Images of schedules and calendars</a:t>
            </a:r>
          </a:p>
        </p:txBody>
      </p:sp>
      <p:pic>
        <p:nvPicPr>
          <p:cNvPr id="5" name="Picture 4">
            <a:extLst>
              <a:ext uri="{FF2B5EF4-FFF2-40B4-BE49-F238E27FC236}">
                <a16:creationId xmlns:a16="http://schemas.microsoft.com/office/drawing/2014/main" id="{4B6F62AE-4D04-9345-B0F2-D8F4F87E0586}"/>
              </a:ext>
            </a:extLst>
          </p:cNvPr>
          <p:cNvPicPr>
            <a:picLocks noChangeAspect="1"/>
          </p:cNvPicPr>
          <p:nvPr/>
        </p:nvPicPr>
        <p:blipFill>
          <a:blip r:embed="rId3"/>
          <a:stretch>
            <a:fillRect/>
          </a:stretch>
        </p:blipFill>
        <p:spPr>
          <a:xfrm>
            <a:off x="861857" y="1413501"/>
            <a:ext cx="7788158" cy="5444499"/>
          </a:xfrm>
          <a:prstGeom prst="rect">
            <a:avLst/>
          </a:prstGeom>
        </p:spPr>
      </p:pic>
    </p:spTree>
    <p:extLst>
      <p:ext uri="{BB962C8B-B14F-4D97-AF65-F5344CB8AC3E}">
        <p14:creationId xmlns:p14="http://schemas.microsoft.com/office/powerpoint/2010/main" val="1052474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27" y="367997"/>
            <a:ext cx="7664745" cy="903288"/>
          </a:xfrm>
        </p:spPr>
        <p:txBody>
          <a:bodyPr/>
          <a:lstStyle/>
          <a:p>
            <a:r>
              <a:rPr lang="en-US" dirty="0"/>
              <a:t>Transition Techniques</a:t>
            </a:r>
          </a:p>
        </p:txBody>
      </p:sp>
      <p:sp>
        <p:nvSpPr>
          <p:cNvPr id="3" name="Content Placeholder 2"/>
          <p:cNvSpPr>
            <a:spLocks noGrp="1"/>
          </p:cNvSpPr>
          <p:nvPr>
            <p:ph idx="1"/>
          </p:nvPr>
        </p:nvSpPr>
        <p:spPr/>
        <p:txBody>
          <a:bodyPr/>
          <a:lstStyle/>
          <a:p>
            <a:r>
              <a:rPr lang="en-US" dirty="0"/>
              <a:t>No Sudden “Nos”! </a:t>
            </a:r>
          </a:p>
          <a:p>
            <a:r>
              <a:rPr lang="en-US" dirty="0"/>
              <a:t>Tussling “I’ll tell you what. I got an idea.”</a:t>
            </a:r>
          </a:p>
          <a:p>
            <a:pPr lvl="1"/>
            <a:r>
              <a:rPr lang="en-US" dirty="0"/>
              <a:t>Not only helps with transitions, but also builds social skills</a:t>
            </a:r>
          </a:p>
          <a:p>
            <a:pPr lvl="1"/>
            <a:r>
              <a:rPr lang="en-US" dirty="0"/>
              <a:t>Increases back and forth interaction (”Circles of Communication”</a:t>
            </a:r>
          </a:p>
          <a:p>
            <a:r>
              <a:rPr lang="en-US" dirty="0"/>
              <a:t>Preview/Review</a:t>
            </a:r>
          </a:p>
        </p:txBody>
      </p:sp>
    </p:spTree>
    <p:extLst>
      <p:ext uri="{BB962C8B-B14F-4D97-AF65-F5344CB8AC3E}">
        <p14:creationId xmlns:p14="http://schemas.microsoft.com/office/powerpoint/2010/main" val="609561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404" y="367997"/>
            <a:ext cx="7664745" cy="903288"/>
          </a:xfrm>
        </p:spPr>
        <p:txBody>
          <a:bodyPr>
            <a:noAutofit/>
          </a:bodyPr>
          <a:lstStyle/>
          <a:p>
            <a:r>
              <a:rPr lang="en-US" sz="3200" dirty="0"/>
              <a:t>Clean up breakdown for Billy	</a:t>
            </a:r>
          </a:p>
        </p:txBody>
      </p:sp>
      <p:sp>
        <p:nvSpPr>
          <p:cNvPr id="3" name="Content Placeholder 2"/>
          <p:cNvSpPr>
            <a:spLocks noGrp="1"/>
          </p:cNvSpPr>
          <p:nvPr>
            <p:ph idx="1"/>
          </p:nvPr>
        </p:nvSpPr>
        <p:spPr/>
        <p:txBody>
          <a:bodyPr/>
          <a:lstStyle/>
          <a:p>
            <a:r>
              <a:rPr lang="en-US" dirty="0"/>
              <a:t>Scenario: It’s time to clean up and have lunch, in school. But Billy is engrossed in playing trains. She says “All done, Billy. No trains. Time for lunch.” and he gets annoyed but doesn’t listen. The teacher takes Billy’s train away during clean-up time and he becomes upset and has a tantrum with aggression</a:t>
            </a:r>
          </a:p>
          <a:p>
            <a:pPr lvl="1"/>
            <a:r>
              <a:rPr lang="en-US" dirty="0"/>
              <a:t>How could she have Mirrored Feelings?</a:t>
            </a:r>
          </a:p>
          <a:p>
            <a:pPr lvl="1"/>
            <a:r>
              <a:rPr lang="en-US" dirty="0"/>
              <a:t>How could she have used Structure?</a:t>
            </a:r>
          </a:p>
          <a:p>
            <a:pPr lvl="1"/>
            <a:r>
              <a:rPr lang="en-US" dirty="0"/>
              <a:t>How could she have avoided a Sudden NO?</a:t>
            </a:r>
          </a:p>
        </p:txBody>
      </p:sp>
    </p:spTree>
    <p:extLst>
      <p:ext uri="{BB962C8B-B14F-4D97-AF65-F5344CB8AC3E}">
        <p14:creationId xmlns:p14="http://schemas.microsoft.com/office/powerpoint/2010/main" val="13274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8127-B948-F949-A054-E508F113FB3A}"/>
              </a:ext>
            </a:extLst>
          </p:cNvPr>
          <p:cNvSpPr>
            <a:spLocks noGrp="1"/>
          </p:cNvSpPr>
          <p:nvPr>
            <p:ph type="title"/>
          </p:nvPr>
        </p:nvSpPr>
        <p:spPr>
          <a:xfrm>
            <a:off x="1235445" y="410038"/>
            <a:ext cx="7664745" cy="903288"/>
          </a:xfrm>
        </p:spPr>
        <p:txBody>
          <a:bodyPr>
            <a:noAutofit/>
          </a:bodyPr>
          <a:lstStyle/>
          <a:p>
            <a:r>
              <a:rPr lang="en-US" sz="3600" dirty="0"/>
              <a:t>Transition Tricks: Preview/Review</a:t>
            </a:r>
          </a:p>
        </p:txBody>
      </p:sp>
      <p:sp>
        <p:nvSpPr>
          <p:cNvPr id="3" name="Content Placeholder 2">
            <a:extLst>
              <a:ext uri="{FF2B5EF4-FFF2-40B4-BE49-F238E27FC236}">
                <a16:creationId xmlns:a16="http://schemas.microsoft.com/office/drawing/2014/main" id="{7AD193AF-CC84-134B-BE87-AF232CA739AD}"/>
              </a:ext>
            </a:extLst>
          </p:cNvPr>
          <p:cNvSpPr>
            <a:spLocks noGrp="1"/>
          </p:cNvSpPr>
          <p:nvPr>
            <p:ph idx="1"/>
          </p:nvPr>
        </p:nvSpPr>
        <p:spPr>
          <a:xfrm>
            <a:off x="667078" y="1438578"/>
            <a:ext cx="8105447" cy="5419422"/>
          </a:xfrm>
        </p:spPr>
        <p:txBody>
          <a:bodyPr>
            <a:normAutofit/>
          </a:bodyPr>
          <a:lstStyle/>
          <a:p>
            <a:r>
              <a:rPr lang="en-US" dirty="0"/>
              <a:t>I know buddy you just want to play with your trains and you do </a:t>
            </a:r>
            <a:r>
              <a:rPr lang="en-US" u="sng" dirty="0"/>
              <a:t>not</a:t>
            </a:r>
            <a:r>
              <a:rPr lang="en-US" dirty="0"/>
              <a:t> want to stop and go back to school. No school work! Trains! (‘Good negative’ language)</a:t>
            </a:r>
          </a:p>
          <a:p>
            <a:r>
              <a:rPr lang="en-US" dirty="0"/>
              <a:t>You know what will happen if you don’t go back to school work? We will have a fight. You will cry and you will </a:t>
            </a:r>
            <a:r>
              <a:rPr lang="en-US" u="sng" dirty="0"/>
              <a:t>not</a:t>
            </a:r>
            <a:r>
              <a:rPr lang="en-US" dirty="0"/>
              <a:t> be able to play with your trains. You will be very sad</a:t>
            </a:r>
          </a:p>
          <a:p>
            <a:r>
              <a:rPr lang="en-US" dirty="0"/>
              <a:t>If you </a:t>
            </a:r>
            <a:r>
              <a:rPr lang="en-US" i="1" dirty="0"/>
              <a:t>stop playing with your trains </a:t>
            </a:r>
            <a:r>
              <a:rPr lang="en-US" dirty="0"/>
              <a:t>and go back to school and </a:t>
            </a:r>
            <a:r>
              <a:rPr lang="en-US" i="1" dirty="0"/>
              <a:t>finish your work </a:t>
            </a:r>
            <a:r>
              <a:rPr lang="en-US" dirty="0"/>
              <a:t>then you can come back and </a:t>
            </a:r>
            <a:r>
              <a:rPr lang="en-US" i="1" dirty="0"/>
              <a:t>play with the trains</a:t>
            </a:r>
          </a:p>
          <a:p>
            <a:r>
              <a:rPr lang="en-US" i="1" dirty="0"/>
              <a:t>Similar in many ways to CBT and Social Stories</a:t>
            </a:r>
          </a:p>
        </p:txBody>
      </p:sp>
    </p:spTree>
    <p:extLst>
      <p:ext uri="{BB962C8B-B14F-4D97-AF65-F5344CB8AC3E}">
        <p14:creationId xmlns:p14="http://schemas.microsoft.com/office/powerpoint/2010/main" val="4241794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24" y="357486"/>
            <a:ext cx="7664745" cy="903288"/>
          </a:xfrm>
        </p:spPr>
        <p:txBody>
          <a:bodyPr>
            <a:noAutofit/>
          </a:bodyPr>
          <a:lstStyle/>
          <a:p>
            <a:r>
              <a:rPr lang="en-US" sz="3200" dirty="0"/>
              <a:t>Conclusion: Benefits of Transition Tricks</a:t>
            </a:r>
          </a:p>
        </p:txBody>
      </p:sp>
      <p:sp>
        <p:nvSpPr>
          <p:cNvPr id="3" name="Content Placeholder 2"/>
          <p:cNvSpPr>
            <a:spLocks noGrp="1"/>
          </p:cNvSpPr>
          <p:nvPr>
            <p:ph idx="1"/>
          </p:nvPr>
        </p:nvSpPr>
        <p:spPr>
          <a:xfrm>
            <a:off x="628650" y="1502978"/>
            <a:ext cx="7886700" cy="4997535"/>
          </a:xfrm>
        </p:spPr>
        <p:txBody>
          <a:bodyPr>
            <a:normAutofit lnSpcReduction="10000"/>
          </a:bodyPr>
          <a:lstStyle/>
          <a:p>
            <a:r>
              <a:rPr lang="en-US" dirty="0"/>
              <a:t>Teach the child how to cope with change and delay gratification</a:t>
            </a:r>
          </a:p>
          <a:p>
            <a:r>
              <a:rPr lang="en-US" dirty="0"/>
              <a:t>Teach the child to be more flexible and mature in the face of change</a:t>
            </a:r>
          </a:p>
          <a:p>
            <a:r>
              <a:rPr lang="en-US" dirty="0"/>
              <a:t>Give structure to make the transition predictable and ‘keep the world the same’ </a:t>
            </a:r>
          </a:p>
          <a:p>
            <a:r>
              <a:rPr lang="en-US" dirty="0"/>
              <a:t>Give a framework for fears that’s calming </a:t>
            </a:r>
          </a:p>
          <a:p>
            <a:r>
              <a:rPr lang="en-US" dirty="0"/>
              <a:t>Create ‘perspective’ </a:t>
            </a:r>
          </a:p>
          <a:p>
            <a:r>
              <a:rPr lang="en-US" dirty="0"/>
              <a:t>Reduce temper tantrums by helping the child ‘use their words’ and make better choices</a:t>
            </a:r>
          </a:p>
          <a:p>
            <a:r>
              <a:rPr lang="en-US" dirty="0"/>
              <a:t>Improving social/emotional understanding paves the way for true social skills  </a:t>
            </a:r>
          </a:p>
        </p:txBody>
      </p:sp>
    </p:spTree>
    <p:extLst>
      <p:ext uri="{BB962C8B-B14F-4D97-AF65-F5344CB8AC3E}">
        <p14:creationId xmlns:p14="http://schemas.microsoft.com/office/powerpoint/2010/main" val="128649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solidFill>
                  <a:schemeClr val="bg2">
                    <a:lumMod val="75000"/>
                  </a:schemeClr>
                </a:solidFill>
              </a:rPr>
              <a:t>Sensory relief</a:t>
            </a:r>
          </a:p>
          <a:p>
            <a:r>
              <a:rPr lang="en-US" dirty="0">
                <a:solidFill>
                  <a:schemeClr val="bg2">
                    <a:lumMod val="75000"/>
                  </a:schemeClr>
                </a:solidFill>
              </a:rPr>
              <a:t>Transition Tricks</a:t>
            </a:r>
          </a:p>
          <a:p>
            <a:r>
              <a:rPr lang="en-US" dirty="0"/>
              <a:t>Address Alexithymia (50% with ASD can’t recognize their own emotions)</a:t>
            </a:r>
          </a:p>
          <a:p>
            <a:pPr lvl="1"/>
            <a:r>
              <a:rPr lang="en-US" b="1" i="1" dirty="0"/>
              <a:t>Improve emotional thinking/reasoning!!</a:t>
            </a:r>
          </a:p>
          <a:p>
            <a:pPr lvl="1"/>
            <a:r>
              <a:rPr lang="en-US" dirty="0"/>
              <a:t>Use CBT, social stories, fables, and Replays/ pretend</a:t>
            </a:r>
          </a:p>
          <a:p>
            <a:r>
              <a:rPr lang="en-US" dirty="0">
                <a:solidFill>
                  <a:schemeClr val="bg2">
                    <a:lumMod val="75000"/>
                  </a:schemeClr>
                </a:solidFill>
              </a:rPr>
              <a:t>For OCD: Exposure &amp; Response Prevention</a:t>
            </a:r>
          </a:p>
          <a:p>
            <a:r>
              <a:rPr lang="en-US" dirty="0">
                <a:solidFill>
                  <a:schemeClr val="bg2">
                    <a:lumMod val="75000"/>
                  </a:schemeClr>
                </a:solidFill>
              </a:rPr>
              <a:t>Medication</a:t>
            </a:r>
          </a:p>
        </p:txBody>
      </p:sp>
    </p:spTree>
    <p:extLst>
      <p:ext uri="{BB962C8B-B14F-4D97-AF65-F5344CB8AC3E}">
        <p14:creationId xmlns:p14="http://schemas.microsoft.com/office/powerpoint/2010/main" val="3829934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2B25-7A32-C94A-BA0D-7AAB239797CB}"/>
              </a:ext>
            </a:extLst>
          </p:cNvPr>
          <p:cNvSpPr>
            <a:spLocks noGrp="1"/>
          </p:cNvSpPr>
          <p:nvPr>
            <p:ph type="title"/>
          </p:nvPr>
        </p:nvSpPr>
        <p:spPr>
          <a:xfrm>
            <a:off x="1203914" y="378507"/>
            <a:ext cx="7664745" cy="903288"/>
          </a:xfrm>
        </p:spPr>
        <p:txBody>
          <a:bodyPr>
            <a:normAutofit/>
          </a:bodyPr>
          <a:lstStyle/>
          <a:p>
            <a:r>
              <a:rPr lang="en-US" sz="4000" dirty="0"/>
              <a:t>Address Alexithymia</a:t>
            </a:r>
          </a:p>
        </p:txBody>
      </p:sp>
      <p:sp>
        <p:nvSpPr>
          <p:cNvPr id="3" name="Content Placeholder 2">
            <a:extLst>
              <a:ext uri="{FF2B5EF4-FFF2-40B4-BE49-F238E27FC236}">
                <a16:creationId xmlns:a16="http://schemas.microsoft.com/office/drawing/2014/main" id="{D8675E12-7674-EF42-A3EE-4A90D9DD2BE8}"/>
              </a:ext>
            </a:extLst>
          </p:cNvPr>
          <p:cNvSpPr>
            <a:spLocks noGrp="1"/>
          </p:cNvSpPr>
          <p:nvPr>
            <p:ph idx="1"/>
          </p:nvPr>
        </p:nvSpPr>
        <p:spPr/>
        <p:txBody>
          <a:bodyPr>
            <a:normAutofit lnSpcReduction="10000"/>
          </a:bodyPr>
          <a:lstStyle/>
          <a:p>
            <a:r>
              <a:rPr lang="en-US" dirty="0"/>
              <a:t>Alexithymia is the inability to recognize one’s own emotions</a:t>
            </a:r>
          </a:p>
          <a:p>
            <a:r>
              <a:rPr lang="en-US" dirty="0"/>
              <a:t>The main strategies (See above several examples) is the mirror the child’s feelings back to them in a way they can understand.</a:t>
            </a:r>
          </a:p>
          <a:p>
            <a:pPr lvl="1"/>
            <a:r>
              <a:rPr lang="en-US" sz="2800" dirty="0"/>
              <a:t>CBT for Children/Adolescents with ASD</a:t>
            </a:r>
          </a:p>
          <a:p>
            <a:pPr lvl="2"/>
            <a:r>
              <a:rPr lang="en-US" sz="2400" dirty="0"/>
              <a:t>Social stories (Carol Gray)</a:t>
            </a:r>
          </a:p>
          <a:p>
            <a:pPr lvl="2"/>
            <a:r>
              <a:rPr lang="en-US" sz="2400" dirty="0"/>
              <a:t>The Incredible 5 Point Scale</a:t>
            </a:r>
          </a:p>
          <a:p>
            <a:pPr lvl="2"/>
            <a:r>
              <a:rPr lang="en-US" sz="2400" dirty="0"/>
              <a:t>Fables</a:t>
            </a:r>
          </a:p>
          <a:p>
            <a:pPr lvl="2"/>
            <a:r>
              <a:rPr lang="en-US" sz="2400" dirty="0"/>
              <a:t>Pretend (‘Replays’ &amp; ‘Attacking Anxiety’ by Karen Levine)</a:t>
            </a:r>
          </a:p>
        </p:txBody>
      </p:sp>
    </p:spTree>
    <p:extLst>
      <p:ext uri="{BB962C8B-B14F-4D97-AF65-F5344CB8AC3E}">
        <p14:creationId xmlns:p14="http://schemas.microsoft.com/office/powerpoint/2010/main" val="998906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BE48-D673-2342-822E-3E5A64321EB3}"/>
              </a:ext>
            </a:extLst>
          </p:cNvPr>
          <p:cNvSpPr>
            <a:spLocks noGrp="1"/>
          </p:cNvSpPr>
          <p:nvPr>
            <p:ph type="title"/>
          </p:nvPr>
        </p:nvSpPr>
        <p:spPr>
          <a:xfrm>
            <a:off x="1058841" y="399528"/>
            <a:ext cx="7664745" cy="903288"/>
          </a:xfrm>
        </p:spPr>
        <p:txBody>
          <a:bodyPr>
            <a:normAutofit/>
          </a:bodyPr>
          <a:lstStyle/>
          <a:p>
            <a:r>
              <a:rPr lang="en-US" sz="4000" dirty="0"/>
              <a:t>In CBT: Thoughts Drive Feelings</a:t>
            </a:r>
          </a:p>
        </p:txBody>
      </p:sp>
      <p:sp>
        <p:nvSpPr>
          <p:cNvPr id="3" name="Content Placeholder 2">
            <a:extLst>
              <a:ext uri="{FF2B5EF4-FFF2-40B4-BE49-F238E27FC236}">
                <a16:creationId xmlns:a16="http://schemas.microsoft.com/office/drawing/2014/main" id="{DFA2B2E0-96A5-3845-8EEA-30A3C4FEDAA7}"/>
              </a:ext>
            </a:extLst>
          </p:cNvPr>
          <p:cNvSpPr>
            <a:spLocks noGrp="1"/>
          </p:cNvSpPr>
          <p:nvPr>
            <p:ph idx="1"/>
          </p:nvPr>
        </p:nvSpPr>
        <p:spPr>
          <a:xfrm>
            <a:off x="628650" y="1825625"/>
            <a:ext cx="8094936" cy="4351338"/>
          </a:xfrm>
        </p:spPr>
        <p:txBody>
          <a:bodyPr>
            <a:normAutofit/>
          </a:bodyPr>
          <a:lstStyle/>
          <a:p>
            <a:r>
              <a:rPr lang="en-US" i="1" dirty="0"/>
              <a:t>Cognitive behavioral therapy </a:t>
            </a:r>
            <a:r>
              <a:rPr lang="en-US" dirty="0"/>
              <a:t>has been shown through research to improve anxiety in children with ASD (see references)</a:t>
            </a:r>
          </a:p>
          <a:p>
            <a:r>
              <a:rPr lang="en-US" dirty="0"/>
              <a:t>CBT: ‘Talking back to thoughts’</a:t>
            </a:r>
          </a:p>
          <a:p>
            <a:pPr lvl="1"/>
            <a:r>
              <a:rPr lang="en-US" dirty="0"/>
              <a:t>Step One – Make A List of Anxieties</a:t>
            </a:r>
          </a:p>
          <a:p>
            <a:pPr lvl="1"/>
            <a:r>
              <a:rPr lang="en-US" dirty="0"/>
              <a:t>Step Two – Understand the Unproductive Thoughts</a:t>
            </a:r>
          </a:p>
          <a:p>
            <a:pPr lvl="1"/>
            <a:r>
              <a:rPr lang="en-US" dirty="0"/>
              <a:t>Step Three – Create Replacement Thoughts.</a:t>
            </a:r>
          </a:p>
          <a:p>
            <a:pPr lvl="1"/>
            <a:r>
              <a:rPr lang="en-US" dirty="0"/>
              <a:t>Step Four – Revisit the list and thoughts often.</a:t>
            </a:r>
          </a:p>
          <a:p>
            <a:pPr lvl="1"/>
            <a:r>
              <a:rPr lang="en-US" dirty="0"/>
              <a:t>Step Five – Notice And Replace with better thinking.</a:t>
            </a:r>
          </a:p>
          <a:p>
            <a:r>
              <a:rPr lang="en-US" dirty="0"/>
              <a:t>‘Mind’ over ‘Brain’</a:t>
            </a:r>
          </a:p>
          <a:p>
            <a:pPr marL="0" indent="0">
              <a:buNone/>
            </a:pPr>
            <a:endParaRPr lang="en-US" dirty="0"/>
          </a:p>
          <a:p>
            <a:endParaRPr lang="en-US" dirty="0"/>
          </a:p>
        </p:txBody>
      </p:sp>
    </p:spTree>
    <p:extLst>
      <p:ext uri="{BB962C8B-B14F-4D97-AF65-F5344CB8AC3E}">
        <p14:creationId xmlns:p14="http://schemas.microsoft.com/office/powerpoint/2010/main" val="29190693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32B0-1B0A-D54A-AF11-83FFCB34DDF0}"/>
              </a:ext>
            </a:extLst>
          </p:cNvPr>
          <p:cNvSpPr>
            <a:spLocks noGrp="1"/>
          </p:cNvSpPr>
          <p:nvPr>
            <p:ph type="title"/>
          </p:nvPr>
        </p:nvSpPr>
        <p:spPr>
          <a:xfrm>
            <a:off x="1203913" y="420548"/>
            <a:ext cx="7664745" cy="903288"/>
          </a:xfrm>
        </p:spPr>
        <p:txBody>
          <a:bodyPr/>
          <a:lstStyle/>
          <a:p>
            <a:r>
              <a:rPr lang="en-US" dirty="0"/>
              <a:t>With CBT, Mind Wins</a:t>
            </a:r>
          </a:p>
        </p:txBody>
      </p:sp>
      <p:pic>
        <p:nvPicPr>
          <p:cNvPr id="4" name="Picture 3">
            <a:extLst>
              <a:ext uri="{FF2B5EF4-FFF2-40B4-BE49-F238E27FC236}">
                <a16:creationId xmlns:a16="http://schemas.microsoft.com/office/drawing/2014/main" id="{B9E1BA88-E99D-ED48-B999-5152364292EE}"/>
              </a:ext>
            </a:extLst>
          </p:cNvPr>
          <p:cNvPicPr>
            <a:picLocks noChangeAspect="1"/>
          </p:cNvPicPr>
          <p:nvPr/>
        </p:nvPicPr>
        <p:blipFill>
          <a:blip r:embed="rId2"/>
          <a:stretch>
            <a:fillRect/>
          </a:stretch>
        </p:blipFill>
        <p:spPr>
          <a:xfrm>
            <a:off x="1109960" y="1836135"/>
            <a:ext cx="8497888" cy="4774872"/>
          </a:xfrm>
          <a:prstGeom prst="rect">
            <a:avLst/>
          </a:prstGeom>
        </p:spPr>
      </p:pic>
      <p:sp>
        <p:nvSpPr>
          <p:cNvPr id="3" name="TextBox 2">
            <a:extLst>
              <a:ext uri="{FF2B5EF4-FFF2-40B4-BE49-F238E27FC236}">
                <a16:creationId xmlns:a16="http://schemas.microsoft.com/office/drawing/2014/main" id="{B0EA3071-A21B-0C43-B604-6A3EEE2673E1}"/>
              </a:ext>
            </a:extLst>
          </p:cNvPr>
          <p:cNvSpPr txBox="1"/>
          <p:nvPr/>
        </p:nvSpPr>
        <p:spPr>
          <a:xfrm>
            <a:off x="81473" y="2869323"/>
            <a:ext cx="2056973" cy="646331"/>
          </a:xfrm>
          <a:prstGeom prst="rect">
            <a:avLst/>
          </a:prstGeom>
          <a:noFill/>
          <a:ln w="76200">
            <a:solidFill>
              <a:schemeClr val="accent2">
                <a:lumMod val="75000"/>
              </a:schemeClr>
            </a:solidFill>
          </a:ln>
        </p:spPr>
        <p:txBody>
          <a:bodyPr wrap="none" rtlCol="0">
            <a:spAutoFit/>
          </a:bodyPr>
          <a:lstStyle/>
          <a:p>
            <a:pPr algn="ctr"/>
            <a:r>
              <a:rPr lang="en-US" b="1" dirty="0"/>
              <a:t>The Frontal Lobe</a:t>
            </a:r>
          </a:p>
          <a:p>
            <a:pPr algn="ctr"/>
            <a:r>
              <a:rPr lang="en-US" b="1" dirty="0"/>
              <a:t>Wins!!</a:t>
            </a:r>
          </a:p>
        </p:txBody>
      </p:sp>
      <p:cxnSp>
        <p:nvCxnSpPr>
          <p:cNvPr id="6" name="Straight Arrow Connector 5">
            <a:extLst>
              <a:ext uri="{FF2B5EF4-FFF2-40B4-BE49-F238E27FC236}">
                <a16:creationId xmlns:a16="http://schemas.microsoft.com/office/drawing/2014/main" id="{78EE2D18-37AB-2941-87E9-984F5341810A}"/>
              </a:ext>
            </a:extLst>
          </p:cNvPr>
          <p:cNvCxnSpPr>
            <a:cxnSpLocks/>
          </p:cNvCxnSpPr>
          <p:nvPr/>
        </p:nvCxnSpPr>
        <p:spPr>
          <a:xfrm>
            <a:off x="2080738" y="3238655"/>
            <a:ext cx="736034" cy="3769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90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A23B-CA1B-674B-B13D-C7BF6F17E471}"/>
              </a:ext>
            </a:extLst>
          </p:cNvPr>
          <p:cNvSpPr>
            <a:spLocks noGrp="1"/>
          </p:cNvSpPr>
          <p:nvPr>
            <p:ph type="title"/>
          </p:nvPr>
        </p:nvSpPr>
        <p:spPr>
          <a:xfrm>
            <a:off x="1189650" y="419047"/>
            <a:ext cx="7886700" cy="903288"/>
          </a:xfrm>
        </p:spPr>
        <p:txBody>
          <a:bodyPr>
            <a:normAutofit fontScale="90000"/>
          </a:bodyPr>
          <a:lstStyle/>
          <a:p>
            <a:r>
              <a:rPr lang="en-US" dirty="0"/>
              <a:t>Social Stories, Fables, &amp; Replays</a:t>
            </a:r>
          </a:p>
        </p:txBody>
      </p:sp>
      <p:sp>
        <p:nvSpPr>
          <p:cNvPr id="3" name="Content Placeholder 2">
            <a:extLst>
              <a:ext uri="{FF2B5EF4-FFF2-40B4-BE49-F238E27FC236}">
                <a16:creationId xmlns:a16="http://schemas.microsoft.com/office/drawing/2014/main" id="{88D879B7-8FF3-9249-8363-CBB76F230B26}"/>
              </a:ext>
            </a:extLst>
          </p:cNvPr>
          <p:cNvSpPr>
            <a:spLocks noGrp="1"/>
          </p:cNvSpPr>
          <p:nvPr>
            <p:ph idx="1"/>
          </p:nvPr>
        </p:nvSpPr>
        <p:spPr/>
        <p:txBody>
          <a:bodyPr/>
          <a:lstStyle/>
          <a:p>
            <a:r>
              <a:rPr lang="en-US" dirty="0"/>
              <a:t>Give words to feelings (addresses alexithymia)</a:t>
            </a:r>
          </a:p>
          <a:p>
            <a:r>
              <a:rPr lang="en-US" dirty="0"/>
              <a:t>Gives reasons that promote understanding</a:t>
            </a:r>
          </a:p>
          <a:p>
            <a:r>
              <a:rPr lang="en-US" dirty="0"/>
              <a:t>Give perspective about what is real vs what is imagined (reduces anxiety)</a:t>
            </a:r>
          </a:p>
          <a:p>
            <a:r>
              <a:rPr lang="en-US" dirty="0"/>
              <a:t>Promote </a:t>
            </a:r>
            <a:r>
              <a:rPr lang="en-US" i="1" dirty="0"/>
              <a:t>mastery</a:t>
            </a:r>
            <a:r>
              <a:rPr lang="en-US" dirty="0"/>
              <a:t> of difficult feelings and situations through repetition</a:t>
            </a:r>
          </a:p>
          <a:p>
            <a:r>
              <a:rPr lang="en-US" dirty="0"/>
              <a:t>Re-gaining control and self regulation through frontal lobe/top down understanding</a:t>
            </a:r>
          </a:p>
          <a:p>
            <a:r>
              <a:rPr lang="en-US" dirty="0"/>
              <a:t>Incentives are not reasons</a:t>
            </a:r>
          </a:p>
        </p:txBody>
      </p:sp>
    </p:spTree>
    <p:extLst>
      <p:ext uri="{BB962C8B-B14F-4D97-AF65-F5344CB8AC3E}">
        <p14:creationId xmlns:p14="http://schemas.microsoft.com/office/powerpoint/2010/main" val="232867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9E77-1A03-428C-8A17-F21F197F33EB}"/>
              </a:ext>
            </a:extLst>
          </p:cNvPr>
          <p:cNvSpPr>
            <a:spLocks noGrp="1"/>
          </p:cNvSpPr>
          <p:nvPr>
            <p:ph type="title"/>
          </p:nvPr>
        </p:nvSpPr>
        <p:spPr/>
        <p:txBody>
          <a:bodyPr>
            <a:normAutofit/>
          </a:bodyPr>
          <a:lstStyle/>
          <a:p>
            <a:br>
              <a:rPr lang="en-US" sz="1200" dirty="0"/>
            </a:br>
            <a:br>
              <a:rPr lang="en-US" sz="1050" dirty="0"/>
            </a:br>
            <a:r>
              <a:rPr lang="en-US" sz="3200" dirty="0"/>
              <a:t>Family Factors That Promote Resilience</a:t>
            </a:r>
          </a:p>
        </p:txBody>
      </p:sp>
      <p:sp>
        <p:nvSpPr>
          <p:cNvPr id="3" name="Content Placeholder 2">
            <a:extLst>
              <a:ext uri="{FF2B5EF4-FFF2-40B4-BE49-F238E27FC236}">
                <a16:creationId xmlns:a16="http://schemas.microsoft.com/office/drawing/2014/main" id="{ECC063FF-75B5-4EA2-B1D6-36452D24A501}"/>
              </a:ext>
            </a:extLst>
          </p:cNvPr>
          <p:cNvSpPr>
            <a:spLocks noGrp="1"/>
          </p:cNvSpPr>
          <p:nvPr>
            <p:ph idx="1"/>
          </p:nvPr>
        </p:nvSpPr>
        <p:spPr>
          <a:xfrm>
            <a:off x="714552" y="1497330"/>
            <a:ext cx="6818364" cy="4833548"/>
          </a:xfrm>
        </p:spPr>
        <p:txBody>
          <a:bodyPr>
            <a:normAutofit/>
          </a:bodyPr>
          <a:lstStyle/>
          <a:p>
            <a:pPr>
              <a:lnSpc>
                <a:spcPct val="100000"/>
              </a:lnSpc>
            </a:pPr>
            <a:r>
              <a:rPr lang="en-US" sz="2400" dirty="0"/>
              <a:t>Parent warmth</a:t>
            </a:r>
          </a:p>
          <a:p>
            <a:pPr>
              <a:lnSpc>
                <a:spcPct val="100000"/>
              </a:lnSpc>
            </a:pPr>
            <a:r>
              <a:rPr lang="en-US" sz="2400" dirty="0"/>
              <a:t>Marital and extended family support</a:t>
            </a:r>
          </a:p>
          <a:p>
            <a:pPr>
              <a:lnSpc>
                <a:spcPct val="100000"/>
              </a:lnSpc>
            </a:pPr>
            <a:r>
              <a:rPr lang="en-US" sz="2400" dirty="0"/>
              <a:t>Belief in child</a:t>
            </a:r>
          </a:p>
          <a:p>
            <a:pPr>
              <a:lnSpc>
                <a:spcPct val="100000"/>
              </a:lnSpc>
            </a:pPr>
            <a:r>
              <a:rPr lang="en-US" sz="2400" dirty="0"/>
              <a:t>Accepting the child for who they are</a:t>
            </a:r>
          </a:p>
          <a:p>
            <a:pPr>
              <a:lnSpc>
                <a:spcPct val="100000"/>
              </a:lnSpc>
            </a:pPr>
            <a:r>
              <a:rPr lang="en-US" sz="2400" dirty="0"/>
              <a:t>High Sensitivity to sensory integration needs</a:t>
            </a:r>
          </a:p>
          <a:p>
            <a:pPr>
              <a:lnSpc>
                <a:spcPct val="100000"/>
              </a:lnSpc>
            </a:pPr>
            <a:r>
              <a:rPr lang="en-US" sz="2400" dirty="0"/>
              <a:t>Recognizing the validity of the child’s feelings</a:t>
            </a:r>
          </a:p>
          <a:p>
            <a:pPr>
              <a:lnSpc>
                <a:spcPct val="100000"/>
              </a:lnSpc>
            </a:pPr>
            <a:r>
              <a:rPr lang="en-US" sz="2400" dirty="0"/>
              <a:t>Non-blaming, non-punitive</a:t>
            </a:r>
          </a:p>
          <a:p>
            <a:pPr>
              <a:lnSpc>
                <a:spcPct val="100000"/>
              </a:lnSpc>
            </a:pPr>
            <a:r>
              <a:rPr lang="en-US" sz="2400" dirty="0"/>
              <a:t>Message of competence/philosophy of ‘can’</a:t>
            </a:r>
          </a:p>
          <a:p>
            <a:pPr lvl="1">
              <a:lnSpc>
                <a:spcPct val="100000"/>
              </a:lnSpc>
            </a:pPr>
            <a:r>
              <a:rPr lang="en-US" sz="2000" dirty="0"/>
              <a:t>High expectations/Not ‘infantilizing’</a:t>
            </a:r>
          </a:p>
          <a:p>
            <a:pPr>
              <a:lnSpc>
                <a:spcPct val="100000"/>
              </a:lnSpc>
            </a:pPr>
            <a:r>
              <a:rPr lang="en-US" sz="2400" b="1" dirty="0"/>
              <a:t>Promote play, imagination, and pretend</a:t>
            </a:r>
          </a:p>
          <a:p>
            <a:endParaRPr lang="en-US" dirty="0"/>
          </a:p>
        </p:txBody>
      </p:sp>
      <p:sp>
        <p:nvSpPr>
          <p:cNvPr id="4" name="TextBox 3">
            <a:extLst>
              <a:ext uri="{FF2B5EF4-FFF2-40B4-BE49-F238E27FC236}">
                <a16:creationId xmlns:a16="http://schemas.microsoft.com/office/drawing/2014/main" id="{13FAF9A3-7D73-8941-A9B3-26ACBF68A066}"/>
              </a:ext>
            </a:extLst>
          </p:cNvPr>
          <p:cNvSpPr txBox="1"/>
          <p:nvPr/>
        </p:nvSpPr>
        <p:spPr>
          <a:xfrm>
            <a:off x="4304861" y="6319013"/>
            <a:ext cx="4658391" cy="369332"/>
          </a:xfrm>
          <a:prstGeom prst="rect">
            <a:avLst/>
          </a:prstGeom>
          <a:noFill/>
          <a:ln>
            <a:solidFill>
              <a:schemeClr val="accent1">
                <a:lumMod val="75000"/>
              </a:schemeClr>
            </a:solidFill>
          </a:ln>
        </p:spPr>
        <p:txBody>
          <a:bodyPr wrap="none" rtlCol="0">
            <a:spAutoFit/>
          </a:bodyPr>
          <a:lstStyle/>
          <a:p>
            <a:r>
              <a:rPr lang="en-US" sz="1400" dirty="0"/>
              <a:t>https://</a:t>
            </a:r>
            <a:r>
              <a:rPr lang="en-US" sz="1400" dirty="0" err="1"/>
              <a:t>www.ncbi.nlm.nih.gov</a:t>
            </a:r>
            <a:r>
              <a:rPr lang="en-US" sz="1400" dirty="0"/>
              <a:t>/</a:t>
            </a:r>
            <a:r>
              <a:rPr lang="en-US" sz="1400" dirty="0" err="1"/>
              <a:t>pmc</a:t>
            </a:r>
            <a:r>
              <a:rPr lang="en-US" sz="1400" dirty="0"/>
              <a:t>/articles/PMC2956753</a:t>
            </a:r>
            <a:r>
              <a:rPr lang="en-US" dirty="0"/>
              <a:t>/</a:t>
            </a:r>
          </a:p>
        </p:txBody>
      </p:sp>
    </p:spTree>
    <p:extLst>
      <p:ext uri="{BB962C8B-B14F-4D97-AF65-F5344CB8AC3E}">
        <p14:creationId xmlns:p14="http://schemas.microsoft.com/office/powerpoint/2010/main" val="2951901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A08C-724A-6240-92AE-12067C4FB3A2}"/>
              </a:ext>
            </a:extLst>
          </p:cNvPr>
          <p:cNvSpPr>
            <a:spLocks noGrp="1"/>
          </p:cNvSpPr>
          <p:nvPr>
            <p:ph type="title"/>
          </p:nvPr>
        </p:nvSpPr>
        <p:spPr>
          <a:xfrm>
            <a:off x="1119831" y="386693"/>
            <a:ext cx="7664745" cy="903288"/>
          </a:xfrm>
        </p:spPr>
        <p:txBody>
          <a:bodyPr>
            <a:noAutofit/>
          </a:bodyPr>
          <a:lstStyle/>
          <a:p>
            <a:r>
              <a:rPr lang="en-US" sz="3600" dirty="0"/>
              <a:t>Billy’s Social Story About Touching</a:t>
            </a:r>
          </a:p>
        </p:txBody>
      </p:sp>
      <p:pic>
        <p:nvPicPr>
          <p:cNvPr id="4" name="Picture 3">
            <a:extLst>
              <a:ext uri="{FF2B5EF4-FFF2-40B4-BE49-F238E27FC236}">
                <a16:creationId xmlns:a16="http://schemas.microsoft.com/office/drawing/2014/main" id="{83BCE11D-CF7D-6E40-AA4F-CDA9C8A01A7B}"/>
              </a:ext>
            </a:extLst>
          </p:cNvPr>
          <p:cNvPicPr>
            <a:picLocks noChangeAspect="1"/>
          </p:cNvPicPr>
          <p:nvPr/>
        </p:nvPicPr>
        <p:blipFill>
          <a:blip r:embed="rId2"/>
          <a:stretch>
            <a:fillRect/>
          </a:stretch>
        </p:blipFill>
        <p:spPr>
          <a:xfrm>
            <a:off x="3003550" y="1553138"/>
            <a:ext cx="3470822" cy="4918169"/>
          </a:xfrm>
          <a:prstGeom prst="rect">
            <a:avLst/>
          </a:prstGeom>
        </p:spPr>
      </p:pic>
      <p:sp>
        <p:nvSpPr>
          <p:cNvPr id="5" name="Rectangular Callout 4">
            <a:extLst>
              <a:ext uri="{FF2B5EF4-FFF2-40B4-BE49-F238E27FC236}">
                <a16:creationId xmlns:a16="http://schemas.microsoft.com/office/drawing/2014/main" id="{A0119B3B-C360-1049-A25F-F49C945C8273}"/>
              </a:ext>
            </a:extLst>
          </p:cNvPr>
          <p:cNvSpPr/>
          <p:nvPr/>
        </p:nvSpPr>
        <p:spPr>
          <a:xfrm>
            <a:off x="801193" y="3918207"/>
            <a:ext cx="1618593" cy="1545021"/>
          </a:xfrm>
          <a:prstGeom prst="wedgeRectCallout">
            <a:avLst>
              <a:gd name="adj1" fmla="val 159037"/>
              <a:gd name="adj2" fmla="val 54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C8E7A1-BD6D-AB4E-AAD4-99A498A1E8D1}"/>
              </a:ext>
            </a:extLst>
          </p:cNvPr>
          <p:cNvSpPr txBox="1"/>
          <p:nvPr/>
        </p:nvSpPr>
        <p:spPr>
          <a:xfrm>
            <a:off x="801193" y="4090552"/>
            <a:ext cx="1618594" cy="1200329"/>
          </a:xfrm>
          <a:prstGeom prst="rect">
            <a:avLst/>
          </a:prstGeom>
          <a:noFill/>
        </p:spPr>
        <p:txBody>
          <a:bodyPr wrap="square" rtlCol="0">
            <a:spAutoFit/>
          </a:bodyPr>
          <a:lstStyle/>
          <a:p>
            <a:pPr algn="ctr"/>
            <a:r>
              <a:rPr lang="en-US" dirty="0">
                <a:solidFill>
                  <a:schemeClr val="bg1"/>
                </a:solidFill>
              </a:rPr>
              <a:t>Because </a:t>
            </a:r>
          </a:p>
          <a:p>
            <a:pPr algn="ctr"/>
            <a:r>
              <a:rPr lang="en-US" dirty="0">
                <a:solidFill>
                  <a:schemeClr val="bg1"/>
                </a:solidFill>
              </a:rPr>
              <a:t>We don’t like</a:t>
            </a:r>
          </a:p>
          <a:p>
            <a:pPr algn="ctr"/>
            <a:r>
              <a:rPr lang="en-US" dirty="0">
                <a:solidFill>
                  <a:schemeClr val="bg1"/>
                </a:solidFill>
              </a:rPr>
              <a:t> surprise touches!!</a:t>
            </a:r>
          </a:p>
        </p:txBody>
      </p:sp>
    </p:spTree>
    <p:extLst>
      <p:ext uri="{BB962C8B-B14F-4D97-AF65-F5344CB8AC3E}">
        <p14:creationId xmlns:p14="http://schemas.microsoft.com/office/powerpoint/2010/main" val="279658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798575"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solidFill>
                  <a:schemeClr val="bg2">
                    <a:lumMod val="75000"/>
                  </a:schemeClr>
                </a:solidFill>
              </a:rPr>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t>Use CBT, social stories, </a:t>
            </a:r>
            <a:r>
              <a:rPr lang="en-US" b="1" dirty="0"/>
              <a:t>fables</a:t>
            </a:r>
            <a:r>
              <a:rPr lang="en-US" dirty="0"/>
              <a:t>, </a:t>
            </a:r>
            <a:r>
              <a:rPr lang="en-US" b="1" dirty="0"/>
              <a:t>Replays/pretend</a:t>
            </a:r>
            <a:r>
              <a:rPr lang="en-US" dirty="0"/>
              <a:t>, and </a:t>
            </a:r>
            <a:r>
              <a:rPr lang="en-US" b="1" dirty="0"/>
              <a:t>body/mind techniques</a:t>
            </a:r>
          </a:p>
          <a:p>
            <a:pPr lvl="1"/>
            <a:r>
              <a:rPr lang="en-US" dirty="0"/>
              <a:t>For OCD: Exposure &amp; Response Prevention</a:t>
            </a:r>
          </a:p>
          <a:p>
            <a:r>
              <a:rPr lang="en-US" dirty="0"/>
              <a:t>Medications</a:t>
            </a:r>
          </a:p>
        </p:txBody>
      </p:sp>
    </p:spTree>
    <p:extLst>
      <p:ext uri="{BB962C8B-B14F-4D97-AF65-F5344CB8AC3E}">
        <p14:creationId xmlns:p14="http://schemas.microsoft.com/office/powerpoint/2010/main" val="2200995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17A5-9CC5-F845-BCB9-1AD1F4CCE867}"/>
              </a:ext>
            </a:extLst>
          </p:cNvPr>
          <p:cNvSpPr>
            <a:spLocks noGrp="1"/>
          </p:cNvSpPr>
          <p:nvPr>
            <p:ph type="title"/>
          </p:nvPr>
        </p:nvSpPr>
        <p:spPr>
          <a:xfrm>
            <a:off x="1172382" y="441570"/>
            <a:ext cx="7664745" cy="903288"/>
          </a:xfrm>
        </p:spPr>
        <p:txBody>
          <a:bodyPr/>
          <a:lstStyle/>
          <a:p>
            <a:r>
              <a:rPr lang="en-US" dirty="0"/>
              <a:t>Fable: The ‘Right Way’ Rabbit</a:t>
            </a:r>
          </a:p>
        </p:txBody>
      </p:sp>
      <p:sp>
        <p:nvSpPr>
          <p:cNvPr id="3" name="Content Placeholder 2">
            <a:extLst>
              <a:ext uri="{FF2B5EF4-FFF2-40B4-BE49-F238E27FC236}">
                <a16:creationId xmlns:a16="http://schemas.microsoft.com/office/drawing/2014/main" id="{5E464B2B-C66A-6D47-8A7E-8E6B26BC24C7}"/>
              </a:ext>
            </a:extLst>
          </p:cNvPr>
          <p:cNvSpPr>
            <a:spLocks noGrp="1"/>
          </p:cNvSpPr>
          <p:nvPr>
            <p:ph idx="1"/>
          </p:nvPr>
        </p:nvSpPr>
        <p:spPr/>
        <p:txBody>
          <a:bodyPr>
            <a:normAutofit lnSpcReduction="10000"/>
          </a:bodyPr>
          <a:lstStyle/>
          <a:p>
            <a:r>
              <a:rPr lang="en-US" dirty="0"/>
              <a:t>Fables are like social stories but more complex psychologically</a:t>
            </a:r>
          </a:p>
          <a:p>
            <a:r>
              <a:rPr lang="en-US" dirty="0"/>
              <a:t>Like fables they have ‘a moral’ or insight</a:t>
            </a:r>
          </a:p>
          <a:p>
            <a:r>
              <a:rPr lang="en-US" dirty="0"/>
              <a:t>I wrote a fable for Billy called ‘The Right Way Rabbit’ </a:t>
            </a:r>
          </a:p>
          <a:p>
            <a:pPr lvl="1"/>
            <a:r>
              <a:rPr lang="en-US" dirty="0"/>
              <a:t>Who only wants to go ‘the right way’ home.</a:t>
            </a:r>
          </a:p>
          <a:p>
            <a:r>
              <a:rPr lang="en-US" dirty="0"/>
              <a:t>Along with a full developmental approach, this helped Billy become less rigid and less anxious about his map cognition</a:t>
            </a:r>
          </a:p>
          <a:p>
            <a:r>
              <a:rPr lang="en-US" dirty="0"/>
              <a:t>See the handouts for the webinar</a:t>
            </a:r>
          </a:p>
        </p:txBody>
      </p:sp>
    </p:spTree>
    <p:extLst>
      <p:ext uri="{BB962C8B-B14F-4D97-AF65-F5344CB8AC3E}">
        <p14:creationId xmlns:p14="http://schemas.microsoft.com/office/powerpoint/2010/main" val="2386982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3AFC-5CEA-044C-80EA-6EE754A77818}"/>
              </a:ext>
            </a:extLst>
          </p:cNvPr>
          <p:cNvSpPr>
            <a:spLocks noGrp="1"/>
          </p:cNvSpPr>
          <p:nvPr>
            <p:ph type="title"/>
          </p:nvPr>
        </p:nvSpPr>
        <p:spPr>
          <a:xfrm>
            <a:off x="1193404" y="367997"/>
            <a:ext cx="7664745" cy="903288"/>
          </a:xfrm>
        </p:spPr>
        <p:txBody>
          <a:bodyPr/>
          <a:lstStyle/>
          <a:p>
            <a:r>
              <a:rPr lang="en-US" dirty="0"/>
              <a:t>Replays™--Karen Levine </a:t>
            </a:r>
          </a:p>
        </p:txBody>
      </p:sp>
      <p:sp>
        <p:nvSpPr>
          <p:cNvPr id="3" name="Content Placeholder 2">
            <a:extLst>
              <a:ext uri="{FF2B5EF4-FFF2-40B4-BE49-F238E27FC236}">
                <a16:creationId xmlns:a16="http://schemas.microsoft.com/office/drawing/2014/main" id="{3C7D75E3-8691-8B4E-B019-C0BFD1E33CF7}"/>
              </a:ext>
            </a:extLst>
          </p:cNvPr>
          <p:cNvSpPr>
            <a:spLocks noGrp="1"/>
          </p:cNvSpPr>
          <p:nvPr>
            <p:ph idx="1"/>
          </p:nvPr>
        </p:nvSpPr>
        <p:spPr>
          <a:xfrm>
            <a:off x="283779" y="1825625"/>
            <a:ext cx="8450317" cy="4351338"/>
          </a:xfrm>
        </p:spPr>
        <p:txBody>
          <a:bodyPr>
            <a:normAutofit/>
          </a:bodyPr>
          <a:lstStyle/>
          <a:p>
            <a:r>
              <a:rPr lang="en-US" dirty="0"/>
              <a:t>Pretend play that is therapeutic can be used for deeper work </a:t>
            </a:r>
          </a:p>
          <a:p>
            <a:r>
              <a:rPr lang="en-US" dirty="0"/>
              <a:t>With Billy, I taught Jane, his </a:t>
            </a:r>
            <a:r>
              <a:rPr lang="en-US" dirty="0" err="1"/>
              <a:t>mom,how</a:t>
            </a:r>
            <a:r>
              <a:rPr lang="en-US" dirty="0"/>
              <a:t> to use the ‘Replays’ approach to help Billy with his fears about the fire alarm and school bells at school</a:t>
            </a:r>
          </a:p>
          <a:p>
            <a:r>
              <a:rPr lang="en-US" dirty="0"/>
              <a:t>He hates them and was traumatized by them</a:t>
            </a:r>
          </a:p>
          <a:p>
            <a:r>
              <a:rPr lang="en-US" dirty="0"/>
              <a:t>When we ‘replayed’ a scenario with a little character who went screaming out of school when his mom ‘dinged’ a little bell Billy loved it and wanted to do again i.e. he wanted to ‘replay it’</a:t>
            </a:r>
          </a:p>
        </p:txBody>
      </p:sp>
    </p:spTree>
    <p:extLst>
      <p:ext uri="{BB962C8B-B14F-4D97-AF65-F5344CB8AC3E}">
        <p14:creationId xmlns:p14="http://schemas.microsoft.com/office/powerpoint/2010/main" val="3545741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17F-D47A-1740-95B0-631124A0C631}"/>
              </a:ext>
            </a:extLst>
          </p:cNvPr>
          <p:cNvSpPr>
            <a:spLocks noGrp="1"/>
          </p:cNvSpPr>
          <p:nvPr>
            <p:ph type="title"/>
          </p:nvPr>
        </p:nvSpPr>
        <p:spPr/>
        <p:txBody>
          <a:bodyPr/>
          <a:lstStyle/>
          <a:p>
            <a:r>
              <a:rPr lang="en-US" dirty="0"/>
              <a:t>Desensitization</a:t>
            </a:r>
          </a:p>
        </p:txBody>
      </p:sp>
      <p:sp>
        <p:nvSpPr>
          <p:cNvPr id="3" name="Content Placeholder 2">
            <a:extLst>
              <a:ext uri="{FF2B5EF4-FFF2-40B4-BE49-F238E27FC236}">
                <a16:creationId xmlns:a16="http://schemas.microsoft.com/office/drawing/2014/main" id="{2AE8D2C4-ACAB-3D49-A3CD-645F932FD2AA}"/>
              </a:ext>
            </a:extLst>
          </p:cNvPr>
          <p:cNvSpPr>
            <a:spLocks noGrp="1"/>
          </p:cNvSpPr>
          <p:nvPr>
            <p:ph idx="1"/>
          </p:nvPr>
        </p:nvSpPr>
        <p:spPr/>
        <p:txBody>
          <a:bodyPr>
            <a:normAutofit fontScale="92500" lnSpcReduction="10000"/>
          </a:bodyPr>
          <a:lstStyle/>
          <a:p>
            <a:r>
              <a:rPr lang="en-US" dirty="0"/>
              <a:t>Desensitization is the gradual exposure to an anxiety producing situation</a:t>
            </a:r>
          </a:p>
          <a:p>
            <a:r>
              <a:rPr lang="en-US" dirty="0"/>
              <a:t>First mom just talked about school alarms and what they were for</a:t>
            </a:r>
          </a:p>
          <a:p>
            <a:r>
              <a:rPr lang="en-US" dirty="0"/>
              <a:t>Then she showed him the picture of one</a:t>
            </a:r>
          </a:p>
          <a:p>
            <a:r>
              <a:rPr lang="en-US" dirty="0"/>
              <a:t>Then she rang a small bell at home (see Replays)</a:t>
            </a:r>
          </a:p>
          <a:p>
            <a:r>
              <a:rPr lang="en-US" dirty="0"/>
              <a:t>Then she played a school alarm on You Tube</a:t>
            </a:r>
          </a:p>
          <a:p>
            <a:r>
              <a:rPr lang="en-US" dirty="0"/>
              <a:t>Then she asked the school to warn Billy about upcoming alarms so he could wear headphones</a:t>
            </a:r>
          </a:p>
          <a:p>
            <a:r>
              <a:rPr lang="en-US" dirty="0"/>
              <a:t>It worked. School bells didn’t make him anxious</a:t>
            </a:r>
          </a:p>
        </p:txBody>
      </p:sp>
    </p:spTree>
    <p:extLst>
      <p:ext uri="{BB962C8B-B14F-4D97-AF65-F5344CB8AC3E}">
        <p14:creationId xmlns:p14="http://schemas.microsoft.com/office/powerpoint/2010/main" val="2866446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624380" y="1502981"/>
            <a:ext cx="7895240"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solidFill>
                  <a:schemeClr val="bg2">
                    <a:lumMod val="75000"/>
                  </a:schemeClr>
                </a:solidFill>
              </a:rPr>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pretend/Replays, and </a:t>
            </a:r>
            <a:r>
              <a:rPr lang="en-US" sz="2800" dirty="0"/>
              <a:t>Body/mind techniques</a:t>
            </a:r>
            <a:endParaRPr lang="en-US" dirty="0"/>
          </a:p>
          <a:p>
            <a:r>
              <a:rPr lang="en-US" dirty="0">
                <a:solidFill>
                  <a:schemeClr val="bg2">
                    <a:lumMod val="75000"/>
                  </a:schemeClr>
                </a:solidFill>
              </a:rPr>
              <a:t>OCD: Exposure &amp; Response Prevention (ERP)</a:t>
            </a:r>
          </a:p>
          <a:p>
            <a:r>
              <a:rPr lang="en-US" dirty="0">
                <a:solidFill>
                  <a:schemeClr val="bg2">
                    <a:lumMod val="75000"/>
                  </a:schemeClr>
                </a:solidFill>
              </a:rPr>
              <a:t>Medications</a:t>
            </a:r>
          </a:p>
        </p:txBody>
      </p:sp>
    </p:spTree>
    <p:extLst>
      <p:ext uri="{BB962C8B-B14F-4D97-AF65-F5344CB8AC3E}">
        <p14:creationId xmlns:p14="http://schemas.microsoft.com/office/powerpoint/2010/main" val="7532145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AB2-3324-6E49-A417-845C97D5EB88}"/>
              </a:ext>
            </a:extLst>
          </p:cNvPr>
          <p:cNvSpPr>
            <a:spLocks noGrp="1"/>
          </p:cNvSpPr>
          <p:nvPr>
            <p:ph type="title"/>
          </p:nvPr>
        </p:nvSpPr>
        <p:spPr>
          <a:xfrm>
            <a:off x="1266976" y="357487"/>
            <a:ext cx="7664745" cy="903288"/>
          </a:xfrm>
        </p:spPr>
        <p:txBody>
          <a:bodyPr>
            <a:noAutofit/>
          </a:bodyPr>
          <a:lstStyle/>
          <a:p>
            <a:r>
              <a:rPr lang="en-US" sz="3200" dirty="0"/>
              <a:t>Relaxation, Breathing, and Imagination</a:t>
            </a:r>
          </a:p>
        </p:txBody>
      </p:sp>
      <p:sp>
        <p:nvSpPr>
          <p:cNvPr id="3" name="Content Placeholder 2">
            <a:extLst>
              <a:ext uri="{FF2B5EF4-FFF2-40B4-BE49-F238E27FC236}">
                <a16:creationId xmlns:a16="http://schemas.microsoft.com/office/drawing/2014/main" id="{7E844C1D-729A-1445-ACC3-FE0FF17A4F33}"/>
              </a:ext>
            </a:extLst>
          </p:cNvPr>
          <p:cNvSpPr>
            <a:spLocks noGrp="1"/>
          </p:cNvSpPr>
          <p:nvPr>
            <p:ph idx="1"/>
          </p:nvPr>
        </p:nvSpPr>
        <p:spPr/>
        <p:txBody>
          <a:bodyPr/>
          <a:lstStyle/>
          <a:p>
            <a:pPr marL="0" indent="0" algn="ctr">
              <a:buNone/>
            </a:pPr>
            <a:r>
              <a:rPr lang="en-US" dirty="0"/>
              <a:t>For a relaxation, breathing, and imagination script see resources for this webinar</a:t>
            </a:r>
          </a:p>
        </p:txBody>
      </p:sp>
      <p:pic>
        <p:nvPicPr>
          <p:cNvPr id="4" name="Picture 3">
            <a:extLst>
              <a:ext uri="{FF2B5EF4-FFF2-40B4-BE49-F238E27FC236}">
                <a16:creationId xmlns:a16="http://schemas.microsoft.com/office/drawing/2014/main" id="{AEB61D0F-98A0-0948-9A4F-F15C09C11429}"/>
              </a:ext>
            </a:extLst>
          </p:cNvPr>
          <p:cNvPicPr>
            <a:picLocks noChangeAspect="1"/>
          </p:cNvPicPr>
          <p:nvPr/>
        </p:nvPicPr>
        <p:blipFill>
          <a:blip r:embed="rId2"/>
          <a:stretch>
            <a:fillRect/>
          </a:stretch>
        </p:blipFill>
        <p:spPr>
          <a:xfrm>
            <a:off x="2046233" y="2863261"/>
            <a:ext cx="4386098" cy="3637252"/>
          </a:xfrm>
          <a:prstGeom prst="rect">
            <a:avLst/>
          </a:prstGeom>
        </p:spPr>
      </p:pic>
    </p:spTree>
    <p:extLst>
      <p:ext uri="{BB962C8B-B14F-4D97-AF65-F5344CB8AC3E}">
        <p14:creationId xmlns:p14="http://schemas.microsoft.com/office/powerpoint/2010/main" val="2773006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p:txBody>
          <a:bodyPr>
            <a:normAutofit/>
          </a:bodyPr>
          <a:lstStyle/>
          <a:p>
            <a:br>
              <a:rPr lang="en-US" sz="1600" dirty="0"/>
            </a:br>
            <a:r>
              <a:rPr lang="en-US" sz="4000" dirty="0"/>
              <a:t>The Progression of Fear</a:t>
            </a:r>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nvGraphicFramePr>
        <p:xfrm>
          <a:off x="982980" y="2114548"/>
          <a:ext cx="7178040" cy="3988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a:extLst>
              <a:ext uri="{FF2B5EF4-FFF2-40B4-BE49-F238E27FC236}">
                <a16:creationId xmlns:a16="http://schemas.microsoft.com/office/drawing/2014/main" id="{65FEE2C4-1917-B64A-8A40-671AEC195290}"/>
              </a:ext>
            </a:extLst>
          </p:cNvPr>
          <p:cNvCxnSpPr>
            <a:cxnSpLocks/>
          </p:cNvCxnSpPr>
          <p:nvPr/>
        </p:nvCxnSpPr>
        <p:spPr>
          <a:xfrm>
            <a:off x="3861582" y="2004646"/>
            <a:ext cx="0" cy="38545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EE35AB-A892-D843-9703-F175263C7273}"/>
              </a:ext>
            </a:extLst>
          </p:cNvPr>
          <p:cNvSpPr txBox="1"/>
          <p:nvPr/>
        </p:nvSpPr>
        <p:spPr>
          <a:xfrm>
            <a:off x="2188029" y="2383971"/>
            <a:ext cx="800219" cy="369332"/>
          </a:xfrm>
          <a:prstGeom prst="rect">
            <a:avLst/>
          </a:prstGeom>
          <a:noFill/>
          <a:ln>
            <a:solidFill>
              <a:schemeClr val="accent1">
                <a:lumMod val="75000"/>
              </a:schemeClr>
            </a:solidFill>
          </a:ln>
        </p:spPr>
        <p:txBody>
          <a:bodyPr wrap="none" rtlCol="0">
            <a:spAutoFit/>
          </a:bodyPr>
          <a:lstStyle/>
          <a:p>
            <a:r>
              <a:rPr lang="en-US" dirty="0"/>
              <a:t>Part 1</a:t>
            </a:r>
          </a:p>
        </p:txBody>
      </p:sp>
      <p:sp>
        <p:nvSpPr>
          <p:cNvPr id="9" name="TextBox 8">
            <a:extLst>
              <a:ext uri="{FF2B5EF4-FFF2-40B4-BE49-F238E27FC236}">
                <a16:creationId xmlns:a16="http://schemas.microsoft.com/office/drawing/2014/main" id="{2013AA7F-3CDB-A74E-8865-829C01A02BE9}"/>
              </a:ext>
            </a:extLst>
          </p:cNvPr>
          <p:cNvSpPr txBox="1"/>
          <p:nvPr/>
        </p:nvSpPr>
        <p:spPr>
          <a:xfrm>
            <a:off x="4621624" y="2397536"/>
            <a:ext cx="800219" cy="646331"/>
          </a:xfrm>
          <a:prstGeom prst="rect">
            <a:avLst/>
          </a:prstGeom>
          <a:noFill/>
          <a:ln>
            <a:solidFill>
              <a:schemeClr val="accent1">
                <a:lumMod val="75000"/>
              </a:schemeClr>
            </a:solidFill>
          </a:ln>
        </p:spPr>
        <p:txBody>
          <a:bodyPr wrap="none" rtlCol="0">
            <a:spAutoFit/>
          </a:bodyPr>
          <a:lstStyle/>
          <a:p>
            <a:pPr algn="ctr"/>
            <a:r>
              <a:rPr lang="en-US" dirty="0"/>
              <a:t>Part 2</a:t>
            </a:r>
          </a:p>
          <a:p>
            <a:pPr algn="ctr"/>
            <a:r>
              <a:rPr lang="en-US" dirty="0"/>
              <a:t>Today</a:t>
            </a:r>
          </a:p>
        </p:txBody>
      </p:sp>
    </p:spTree>
    <p:extLst>
      <p:ext uri="{BB962C8B-B14F-4D97-AF65-F5344CB8AC3E}">
        <p14:creationId xmlns:p14="http://schemas.microsoft.com/office/powerpoint/2010/main" val="1632058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1133146" y="1545022"/>
            <a:ext cx="7569419" cy="5213130"/>
          </a:xfrm>
        </p:spPr>
        <p:txBody>
          <a:bodyPr>
            <a:normAutofit/>
          </a:bodyPr>
          <a:lstStyle/>
          <a:p>
            <a:r>
              <a:rPr lang="en-US" dirty="0">
                <a:solidFill>
                  <a:schemeClr val="bg2">
                    <a:lumMod val="75000"/>
                  </a:schemeClr>
                </a:solidFill>
              </a:rPr>
              <a:t>Reduce school stresses</a:t>
            </a:r>
          </a:p>
          <a:p>
            <a:r>
              <a:rPr lang="en-US" dirty="0">
                <a:solidFill>
                  <a:schemeClr val="bg2">
                    <a:lumMod val="75000"/>
                  </a:schemeClr>
                </a:solidFill>
              </a:rPr>
              <a:t>Address family issues</a:t>
            </a:r>
          </a:p>
          <a:p>
            <a:r>
              <a:rPr lang="en-US" dirty="0">
                <a:solidFill>
                  <a:schemeClr val="bg2">
                    <a:lumMod val="75000"/>
                  </a:schemeClr>
                </a:solidFill>
              </a:rPr>
              <a:t>Deal with sensory issues</a:t>
            </a:r>
          </a:p>
          <a:p>
            <a:r>
              <a:rPr lang="en-US" dirty="0">
                <a:solidFill>
                  <a:schemeClr val="bg2">
                    <a:lumMod val="75000"/>
                  </a:schemeClr>
                </a:solidFill>
              </a:rPr>
              <a:t>Transition Tricks</a:t>
            </a:r>
          </a:p>
          <a:p>
            <a:r>
              <a:rPr lang="en-US" dirty="0">
                <a:solidFill>
                  <a:schemeClr val="bg2">
                    <a:lumMod val="75000"/>
                  </a:schemeClr>
                </a:solidFill>
              </a:rPr>
              <a:t>Address Alexithymia (50% with ASD can’t recognize their own emotions).</a:t>
            </a:r>
          </a:p>
          <a:p>
            <a:pPr lvl="1"/>
            <a:r>
              <a:rPr lang="en-US" dirty="0">
                <a:solidFill>
                  <a:schemeClr val="bg2">
                    <a:lumMod val="75000"/>
                  </a:schemeClr>
                </a:solidFill>
              </a:rPr>
              <a:t>Improve emotional thinking/reasoning</a:t>
            </a:r>
          </a:p>
          <a:p>
            <a:pPr lvl="1"/>
            <a:r>
              <a:rPr lang="en-US" dirty="0">
                <a:solidFill>
                  <a:schemeClr val="bg2">
                    <a:lumMod val="75000"/>
                  </a:schemeClr>
                </a:solidFill>
              </a:rPr>
              <a:t>Use CBT, social stories, fables, Replays/pretend, and body/mind techniques</a:t>
            </a:r>
          </a:p>
          <a:p>
            <a:r>
              <a:rPr lang="en-US" dirty="0"/>
              <a:t>For OCD: Exposure &amp; Response Prevention</a:t>
            </a:r>
          </a:p>
          <a:p>
            <a:r>
              <a:rPr lang="en-US" dirty="0">
                <a:solidFill>
                  <a:schemeClr val="bg2">
                    <a:lumMod val="75000"/>
                  </a:schemeClr>
                </a:solidFill>
              </a:rPr>
              <a:t>Medications</a:t>
            </a:r>
          </a:p>
        </p:txBody>
      </p:sp>
    </p:spTree>
    <p:extLst>
      <p:ext uri="{BB962C8B-B14F-4D97-AF65-F5344CB8AC3E}">
        <p14:creationId xmlns:p14="http://schemas.microsoft.com/office/powerpoint/2010/main" val="28876162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44078" y="364618"/>
            <a:ext cx="7664745" cy="903288"/>
          </a:xfrm>
        </p:spPr>
        <p:txBody>
          <a:bodyPr/>
          <a:lstStyle/>
          <a:p>
            <a:r>
              <a:rPr lang="en-US" dirty="0"/>
              <a:t>Interventions for OCD</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628649" y="1825625"/>
            <a:ext cx="8126467" cy="4351338"/>
          </a:xfrm>
        </p:spPr>
        <p:txBody>
          <a:bodyPr>
            <a:normAutofit/>
          </a:bodyPr>
          <a:lstStyle/>
          <a:p>
            <a:r>
              <a:rPr lang="en-US" dirty="0"/>
              <a:t>OCD definition*</a:t>
            </a:r>
          </a:p>
          <a:p>
            <a:pPr lvl="1"/>
            <a:r>
              <a:rPr lang="en-US" dirty="0"/>
              <a:t>Obsession: </a:t>
            </a:r>
            <a:r>
              <a:rPr lang="en-US" b="1" dirty="0"/>
              <a:t>a persistent disturbing preoccupation with an often unreasonable idea or feeling</a:t>
            </a:r>
            <a:endParaRPr lang="en-US" dirty="0"/>
          </a:p>
          <a:p>
            <a:pPr lvl="1"/>
            <a:r>
              <a:rPr lang="en-US" dirty="0"/>
              <a:t>Compulsion: </a:t>
            </a:r>
            <a:r>
              <a:rPr lang="en-US" b="1" dirty="0"/>
              <a:t>repetitive behaviors or mental acts that a person feels driven to perform in response to an obsession</a:t>
            </a:r>
            <a:r>
              <a:rPr lang="en-US" dirty="0"/>
              <a:t> </a:t>
            </a:r>
          </a:p>
          <a:p>
            <a:r>
              <a:rPr lang="en-US" dirty="0"/>
              <a:t>Autistic habits vs OCD: A common confusion</a:t>
            </a:r>
          </a:p>
          <a:p>
            <a:pPr lvl="1"/>
            <a:r>
              <a:rPr lang="en-US" dirty="0"/>
              <a:t>‘A Habit in Motion Stays in Motion’ makes it hard to distinguish sometimes as repetitive interests are NOT OCD</a:t>
            </a:r>
          </a:p>
          <a:p>
            <a:pPr lvl="1"/>
            <a:r>
              <a:rPr lang="en-US" dirty="0"/>
              <a:t>But Billy definitely has OCD</a:t>
            </a:r>
          </a:p>
          <a:p>
            <a:pPr lvl="1"/>
            <a:endParaRPr lang="en-US" dirty="0"/>
          </a:p>
          <a:p>
            <a:endParaRPr lang="en-US" dirty="0"/>
          </a:p>
        </p:txBody>
      </p:sp>
      <p:sp>
        <p:nvSpPr>
          <p:cNvPr id="4" name="TextBox 3">
            <a:extLst>
              <a:ext uri="{FF2B5EF4-FFF2-40B4-BE49-F238E27FC236}">
                <a16:creationId xmlns:a16="http://schemas.microsoft.com/office/drawing/2014/main" id="{790DE947-F0FE-344D-9EBA-4CD57F7683A0}"/>
              </a:ext>
            </a:extLst>
          </p:cNvPr>
          <p:cNvSpPr txBox="1"/>
          <p:nvPr/>
        </p:nvSpPr>
        <p:spPr>
          <a:xfrm>
            <a:off x="4330262" y="6308716"/>
            <a:ext cx="4326826" cy="369332"/>
          </a:xfrm>
          <a:prstGeom prst="rect">
            <a:avLst/>
          </a:prstGeom>
          <a:noFill/>
          <a:ln>
            <a:solidFill>
              <a:schemeClr val="tx1"/>
            </a:solidFill>
          </a:ln>
        </p:spPr>
        <p:txBody>
          <a:bodyPr wrap="none" rtlCol="0">
            <a:spAutoFit/>
          </a:bodyPr>
          <a:lstStyle/>
          <a:p>
            <a:r>
              <a:rPr lang="en-US" dirty="0"/>
              <a:t>*See References for the CYBOCS Scale</a:t>
            </a:r>
          </a:p>
        </p:txBody>
      </p:sp>
    </p:spTree>
    <p:extLst>
      <p:ext uri="{BB962C8B-B14F-4D97-AF65-F5344CB8AC3E}">
        <p14:creationId xmlns:p14="http://schemas.microsoft.com/office/powerpoint/2010/main" val="349048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D96F-FC10-764C-927E-1DCCB3FBEB04}"/>
              </a:ext>
            </a:extLst>
          </p:cNvPr>
          <p:cNvSpPr>
            <a:spLocks noGrp="1"/>
          </p:cNvSpPr>
          <p:nvPr>
            <p:ph type="title"/>
          </p:nvPr>
        </p:nvSpPr>
        <p:spPr>
          <a:xfrm>
            <a:off x="1084195" y="368927"/>
            <a:ext cx="7664745" cy="903288"/>
          </a:xfrm>
        </p:spPr>
        <p:txBody>
          <a:bodyPr/>
          <a:lstStyle/>
          <a:p>
            <a:r>
              <a:rPr lang="en-US" dirty="0"/>
              <a:t>Pretend: High Road to EI</a:t>
            </a:r>
          </a:p>
        </p:txBody>
      </p:sp>
      <p:pic>
        <p:nvPicPr>
          <p:cNvPr id="4" name="Picture 3">
            <a:extLst>
              <a:ext uri="{FF2B5EF4-FFF2-40B4-BE49-F238E27FC236}">
                <a16:creationId xmlns:a16="http://schemas.microsoft.com/office/drawing/2014/main" id="{D4AB7CB5-4B01-4741-9EFF-15915723681F}"/>
              </a:ext>
            </a:extLst>
          </p:cNvPr>
          <p:cNvPicPr>
            <a:picLocks noChangeAspect="1"/>
          </p:cNvPicPr>
          <p:nvPr/>
        </p:nvPicPr>
        <p:blipFill>
          <a:blip r:embed="rId2"/>
          <a:stretch>
            <a:fillRect/>
          </a:stretch>
        </p:blipFill>
        <p:spPr>
          <a:xfrm>
            <a:off x="4702707" y="4102266"/>
            <a:ext cx="2934643" cy="1935163"/>
          </a:xfrm>
          <a:prstGeom prst="rect">
            <a:avLst/>
          </a:prstGeom>
          <a:ln>
            <a:solidFill>
              <a:schemeClr val="accent6">
                <a:lumMod val="75000"/>
              </a:schemeClr>
            </a:solidFill>
          </a:ln>
        </p:spPr>
      </p:pic>
      <p:pic>
        <p:nvPicPr>
          <p:cNvPr id="5" name="Picture 4">
            <a:extLst>
              <a:ext uri="{FF2B5EF4-FFF2-40B4-BE49-F238E27FC236}">
                <a16:creationId xmlns:a16="http://schemas.microsoft.com/office/drawing/2014/main" id="{8C3B3ED3-3066-A440-AFB0-BFFC82811042}"/>
              </a:ext>
            </a:extLst>
          </p:cNvPr>
          <p:cNvPicPr>
            <a:picLocks noChangeAspect="1"/>
          </p:cNvPicPr>
          <p:nvPr/>
        </p:nvPicPr>
        <p:blipFill>
          <a:blip r:embed="rId3"/>
          <a:stretch>
            <a:fillRect/>
          </a:stretch>
        </p:blipFill>
        <p:spPr>
          <a:xfrm>
            <a:off x="6170028" y="1772801"/>
            <a:ext cx="2410052" cy="1812210"/>
          </a:xfrm>
          <a:prstGeom prst="rect">
            <a:avLst/>
          </a:prstGeom>
          <a:ln>
            <a:solidFill>
              <a:schemeClr val="accent4">
                <a:lumMod val="75000"/>
              </a:schemeClr>
            </a:solidFill>
          </a:ln>
        </p:spPr>
      </p:pic>
      <p:pic>
        <p:nvPicPr>
          <p:cNvPr id="6" name="Picture 5">
            <a:extLst>
              <a:ext uri="{FF2B5EF4-FFF2-40B4-BE49-F238E27FC236}">
                <a16:creationId xmlns:a16="http://schemas.microsoft.com/office/drawing/2014/main" id="{F1015662-9D23-C84F-B833-6166E63FCE2E}"/>
              </a:ext>
            </a:extLst>
          </p:cNvPr>
          <p:cNvPicPr>
            <a:picLocks noChangeAspect="1"/>
          </p:cNvPicPr>
          <p:nvPr/>
        </p:nvPicPr>
        <p:blipFill>
          <a:blip r:embed="rId4"/>
          <a:stretch>
            <a:fillRect/>
          </a:stretch>
        </p:blipFill>
        <p:spPr>
          <a:xfrm>
            <a:off x="895349" y="4241800"/>
            <a:ext cx="2755131" cy="2071688"/>
          </a:xfrm>
          <a:prstGeom prst="rect">
            <a:avLst/>
          </a:prstGeom>
          <a:ln>
            <a:solidFill>
              <a:srgbClr val="FF0000"/>
            </a:solidFill>
          </a:ln>
        </p:spPr>
      </p:pic>
      <p:pic>
        <p:nvPicPr>
          <p:cNvPr id="7" name="Picture 6">
            <a:extLst>
              <a:ext uri="{FF2B5EF4-FFF2-40B4-BE49-F238E27FC236}">
                <a16:creationId xmlns:a16="http://schemas.microsoft.com/office/drawing/2014/main" id="{18AABF6B-AE9B-1D48-830B-34A290455BC4}"/>
              </a:ext>
            </a:extLst>
          </p:cNvPr>
          <p:cNvPicPr>
            <a:picLocks noChangeAspect="1"/>
          </p:cNvPicPr>
          <p:nvPr/>
        </p:nvPicPr>
        <p:blipFill>
          <a:blip r:embed="rId5"/>
          <a:stretch>
            <a:fillRect/>
          </a:stretch>
        </p:blipFill>
        <p:spPr>
          <a:xfrm>
            <a:off x="301624" y="1643062"/>
            <a:ext cx="3118915" cy="2071688"/>
          </a:xfrm>
          <a:prstGeom prst="rect">
            <a:avLst/>
          </a:prstGeom>
          <a:ln>
            <a:solidFill>
              <a:schemeClr val="tx1"/>
            </a:solidFill>
          </a:ln>
        </p:spPr>
      </p:pic>
    </p:spTree>
    <p:extLst>
      <p:ext uri="{BB962C8B-B14F-4D97-AF65-F5344CB8AC3E}">
        <p14:creationId xmlns:p14="http://schemas.microsoft.com/office/powerpoint/2010/main" val="4100753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D93F-C880-9E40-A989-96BEDC2535F3}"/>
              </a:ext>
            </a:extLst>
          </p:cNvPr>
          <p:cNvSpPr>
            <a:spLocks noGrp="1"/>
          </p:cNvSpPr>
          <p:nvPr>
            <p:ph type="title"/>
          </p:nvPr>
        </p:nvSpPr>
        <p:spPr/>
        <p:txBody>
          <a:bodyPr/>
          <a:lstStyle/>
          <a:p>
            <a:r>
              <a:rPr lang="en-US" dirty="0"/>
              <a:t>ASD + OCD</a:t>
            </a:r>
          </a:p>
        </p:txBody>
      </p:sp>
      <p:sp>
        <p:nvSpPr>
          <p:cNvPr id="3" name="Content Placeholder 2">
            <a:extLst>
              <a:ext uri="{FF2B5EF4-FFF2-40B4-BE49-F238E27FC236}">
                <a16:creationId xmlns:a16="http://schemas.microsoft.com/office/drawing/2014/main" id="{D187F5F4-A43C-5242-A2E7-EA5B9D564A7D}"/>
              </a:ext>
            </a:extLst>
          </p:cNvPr>
          <p:cNvSpPr>
            <a:spLocks noGrp="1"/>
          </p:cNvSpPr>
          <p:nvPr>
            <p:ph idx="1"/>
          </p:nvPr>
        </p:nvSpPr>
        <p:spPr>
          <a:xfrm>
            <a:off x="628650" y="1492468"/>
            <a:ext cx="7886700" cy="5207741"/>
          </a:xfrm>
        </p:spPr>
        <p:txBody>
          <a:bodyPr>
            <a:normAutofit lnSpcReduction="10000"/>
          </a:bodyPr>
          <a:lstStyle/>
          <a:p>
            <a:pPr>
              <a:spcBef>
                <a:spcPts val="600"/>
              </a:spcBef>
              <a:spcAft>
                <a:spcPts val="600"/>
              </a:spcAft>
            </a:pPr>
            <a:r>
              <a:rPr lang="en-US" dirty="0"/>
              <a:t>It is estimated that 17–37% of young people with ASD also experience OCD symptoms although the proportion of youth with OCD who also meet diagnostic criteria for ASD is less clear </a:t>
            </a:r>
          </a:p>
          <a:p>
            <a:pPr>
              <a:spcBef>
                <a:spcPts val="600"/>
              </a:spcBef>
              <a:spcAft>
                <a:spcPts val="600"/>
              </a:spcAft>
            </a:pPr>
            <a:r>
              <a:rPr lang="en-US" dirty="0"/>
              <a:t>Several studies have suggested that young people with OCD and co-occurring ASD have clinically distinct psychopathology and impairment compared to those with ASD or OCD only</a:t>
            </a:r>
          </a:p>
          <a:p>
            <a:pPr lvl="1">
              <a:spcBef>
                <a:spcPts val="600"/>
              </a:spcBef>
              <a:spcAft>
                <a:spcPts val="600"/>
              </a:spcAft>
            </a:pPr>
            <a:r>
              <a:rPr lang="en-US" dirty="0"/>
              <a:t>However, these study findings may lack generalizability as they are limited by small sample sizes and selective recruitment </a:t>
            </a:r>
          </a:p>
        </p:txBody>
      </p:sp>
      <p:sp>
        <p:nvSpPr>
          <p:cNvPr id="4" name="TextBox 3">
            <a:extLst>
              <a:ext uri="{FF2B5EF4-FFF2-40B4-BE49-F238E27FC236}">
                <a16:creationId xmlns:a16="http://schemas.microsoft.com/office/drawing/2014/main" id="{98F554F3-7C9F-CD46-A8E1-3189D1008519}"/>
              </a:ext>
            </a:extLst>
          </p:cNvPr>
          <p:cNvSpPr txBox="1"/>
          <p:nvPr/>
        </p:nvSpPr>
        <p:spPr>
          <a:xfrm>
            <a:off x="4791254" y="6330877"/>
            <a:ext cx="3780266" cy="369332"/>
          </a:xfrm>
          <a:prstGeom prst="rect">
            <a:avLst/>
          </a:prstGeom>
          <a:noFill/>
          <a:ln>
            <a:solidFill>
              <a:schemeClr val="tx1"/>
            </a:solidFill>
          </a:ln>
        </p:spPr>
        <p:txBody>
          <a:bodyPr wrap="none" rtlCol="0">
            <a:spAutoFit/>
          </a:bodyPr>
          <a:lstStyle/>
          <a:p>
            <a:r>
              <a:rPr lang="en-US" dirty="0"/>
              <a:t>Download ‘OCD British </a:t>
            </a:r>
            <a:r>
              <a:rPr lang="en-US" dirty="0" err="1"/>
              <a:t>Review.pdf</a:t>
            </a:r>
            <a:r>
              <a:rPr lang="en-US" dirty="0"/>
              <a:t>’</a:t>
            </a:r>
          </a:p>
        </p:txBody>
      </p:sp>
    </p:spTree>
    <p:extLst>
      <p:ext uri="{BB962C8B-B14F-4D97-AF65-F5344CB8AC3E}">
        <p14:creationId xmlns:p14="http://schemas.microsoft.com/office/powerpoint/2010/main" val="4286071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44078" y="364618"/>
            <a:ext cx="7664745" cy="903288"/>
          </a:xfrm>
        </p:spPr>
        <p:txBody>
          <a:bodyPr/>
          <a:lstStyle/>
          <a:p>
            <a:r>
              <a:rPr lang="en-US" dirty="0"/>
              <a:t>Interventions for OCD</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628650" y="1543392"/>
            <a:ext cx="8200040" cy="4351338"/>
          </a:xfrm>
        </p:spPr>
        <p:txBody>
          <a:bodyPr>
            <a:normAutofit lnSpcReduction="10000"/>
          </a:bodyPr>
          <a:lstStyle/>
          <a:p>
            <a:r>
              <a:rPr lang="en-US" dirty="0"/>
              <a:t>A robust evidence-base supports the efficacy of CBT </a:t>
            </a:r>
          </a:p>
          <a:p>
            <a:r>
              <a:rPr lang="en-US" dirty="0"/>
              <a:t>When Exposure and Response Prevention—ERP are not completely effective. . .</a:t>
            </a:r>
          </a:p>
          <a:p>
            <a:r>
              <a:rPr lang="en-US" dirty="0"/>
              <a:t>Selective serotonin reuptake inhibitors (SSRIs) are indicated for the treatment of pediatric OCD*</a:t>
            </a:r>
          </a:p>
          <a:p>
            <a:pPr lvl="1"/>
            <a:r>
              <a:rPr lang="en-US" dirty="0"/>
              <a:t>Increasing evidence for children with ASD + OCD</a:t>
            </a:r>
          </a:p>
          <a:p>
            <a:r>
              <a:rPr lang="en-US" dirty="0"/>
              <a:t>Desire to get better is very important</a:t>
            </a:r>
          </a:p>
          <a:p>
            <a:pPr lvl="1"/>
            <a:r>
              <a:rPr lang="en-US" dirty="0"/>
              <a:t>Include the child</a:t>
            </a:r>
          </a:p>
          <a:p>
            <a:r>
              <a:rPr lang="en-US" dirty="0"/>
              <a:t>Brain over Mind</a:t>
            </a:r>
          </a:p>
          <a:p>
            <a:pPr lvl="1"/>
            <a:endParaRPr lang="en-US" dirty="0"/>
          </a:p>
          <a:p>
            <a:endParaRPr lang="en-US" dirty="0"/>
          </a:p>
        </p:txBody>
      </p:sp>
      <p:sp>
        <p:nvSpPr>
          <p:cNvPr id="4" name="TextBox 3">
            <a:extLst>
              <a:ext uri="{FF2B5EF4-FFF2-40B4-BE49-F238E27FC236}">
                <a16:creationId xmlns:a16="http://schemas.microsoft.com/office/drawing/2014/main" id="{C1F8ACE3-F8B5-F248-91F8-E397327CF8BC}"/>
              </a:ext>
            </a:extLst>
          </p:cNvPr>
          <p:cNvSpPr txBox="1"/>
          <p:nvPr/>
        </p:nvSpPr>
        <p:spPr>
          <a:xfrm>
            <a:off x="1286159" y="5895374"/>
            <a:ext cx="7622664" cy="646331"/>
          </a:xfrm>
          <a:prstGeom prst="rect">
            <a:avLst/>
          </a:prstGeom>
          <a:noFill/>
          <a:ln w="38100">
            <a:solidFill>
              <a:schemeClr val="accent1"/>
            </a:solidFill>
          </a:ln>
        </p:spPr>
        <p:txBody>
          <a:bodyPr wrap="none" rtlCol="0">
            <a:spAutoFit/>
          </a:bodyPr>
          <a:lstStyle/>
          <a:p>
            <a:r>
              <a:rPr lang="en-US" dirty="0"/>
              <a:t>National Institute for Health and Care Excellence. </a:t>
            </a:r>
          </a:p>
          <a:p>
            <a:r>
              <a:rPr lang="en-US" dirty="0"/>
              <a:t>https://</a:t>
            </a:r>
            <a:r>
              <a:rPr lang="en-US" dirty="0" err="1"/>
              <a:t>www.nice.org.uk</a:t>
            </a:r>
            <a:r>
              <a:rPr lang="en-US" dirty="0"/>
              <a:t>/guidance/cg31/evidence/fullguideline-194883373</a:t>
            </a:r>
          </a:p>
        </p:txBody>
      </p:sp>
    </p:spTree>
    <p:extLst>
      <p:ext uri="{BB962C8B-B14F-4D97-AF65-F5344CB8AC3E}">
        <p14:creationId xmlns:p14="http://schemas.microsoft.com/office/powerpoint/2010/main" val="29288337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215D-54C6-B447-8B6B-DB28CF9AB033}"/>
              </a:ext>
            </a:extLst>
          </p:cNvPr>
          <p:cNvSpPr>
            <a:spLocks noGrp="1"/>
          </p:cNvSpPr>
          <p:nvPr>
            <p:ph type="title"/>
          </p:nvPr>
        </p:nvSpPr>
        <p:spPr/>
        <p:txBody>
          <a:bodyPr/>
          <a:lstStyle/>
          <a:p>
            <a:r>
              <a:rPr lang="en-US" dirty="0"/>
              <a:t>OCD</a:t>
            </a:r>
          </a:p>
        </p:txBody>
      </p:sp>
      <p:sp>
        <p:nvSpPr>
          <p:cNvPr id="3" name="Content Placeholder 2">
            <a:extLst>
              <a:ext uri="{FF2B5EF4-FFF2-40B4-BE49-F238E27FC236}">
                <a16:creationId xmlns:a16="http://schemas.microsoft.com/office/drawing/2014/main" id="{C591C7C8-9617-D843-8EE0-51AB73BBED27}"/>
              </a:ext>
            </a:extLst>
          </p:cNvPr>
          <p:cNvSpPr>
            <a:spLocks noGrp="1"/>
          </p:cNvSpPr>
          <p:nvPr>
            <p:ph idx="1"/>
          </p:nvPr>
        </p:nvSpPr>
        <p:spPr/>
        <p:txBody>
          <a:bodyPr/>
          <a:lstStyle/>
          <a:p>
            <a:r>
              <a:rPr lang="en-US" dirty="0"/>
              <a:t>Billy has OCD</a:t>
            </a:r>
          </a:p>
          <a:p>
            <a:pPr lvl="1"/>
            <a:r>
              <a:rPr lang="en-US" dirty="0"/>
              <a:t>Obsessed with going the ‘wrong way’</a:t>
            </a:r>
          </a:p>
          <a:p>
            <a:pPr lvl="1"/>
            <a:r>
              <a:rPr lang="en-US" dirty="0"/>
              <a:t>Compelled to keep his his food from touching</a:t>
            </a:r>
          </a:p>
          <a:p>
            <a:pPr lvl="1"/>
            <a:r>
              <a:rPr lang="en-US" dirty="0"/>
              <a:t>Gets very anxious when people tell him ‘No’</a:t>
            </a:r>
          </a:p>
          <a:p>
            <a:pPr lvl="1"/>
            <a:r>
              <a:rPr lang="en-US" dirty="0"/>
              <a:t>Hates loud sudden noises (crying, sneezes, bells)</a:t>
            </a:r>
          </a:p>
          <a:p>
            <a:r>
              <a:rPr lang="en-US" dirty="0"/>
              <a:t>CBT has been shown to be effective for OCD</a:t>
            </a:r>
          </a:p>
          <a:p>
            <a:r>
              <a:rPr lang="en-US" dirty="0"/>
              <a:t>We discussed Fables and Replay as a ERP</a:t>
            </a:r>
          </a:p>
          <a:p>
            <a:r>
              <a:rPr lang="en-US" dirty="0"/>
              <a:t>The child must </a:t>
            </a:r>
            <a:r>
              <a:rPr lang="en-US" i="1" u="sng" dirty="0"/>
              <a:t>want</a:t>
            </a:r>
            <a:r>
              <a:rPr lang="en-US" dirty="0"/>
              <a:t> to get better from it</a:t>
            </a:r>
          </a:p>
          <a:p>
            <a:endParaRPr lang="en-US" dirty="0"/>
          </a:p>
        </p:txBody>
      </p:sp>
    </p:spTree>
    <p:extLst>
      <p:ext uri="{BB962C8B-B14F-4D97-AF65-F5344CB8AC3E}">
        <p14:creationId xmlns:p14="http://schemas.microsoft.com/office/powerpoint/2010/main" val="39251775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5A5D-A373-B24B-8793-E63E333C1A72}"/>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12A1E8B5-D27B-EF43-AEE5-7CD9133D1CC2}"/>
              </a:ext>
            </a:extLst>
          </p:cNvPr>
          <p:cNvSpPr>
            <a:spLocks noGrp="1"/>
          </p:cNvSpPr>
          <p:nvPr>
            <p:ph idx="1"/>
          </p:nvPr>
        </p:nvSpPr>
        <p:spPr>
          <a:xfrm>
            <a:off x="242888" y="1545021"/>
            <a:ext cx="8720364" cy="5055476"/>
          </a:xfrm>
        </p:spPr>
        <p:txBody>
          <a:bodyPr>
            <a:normAutofit lnSpcReduction="10000"/>
          </a:bodyPr>
          <a:lstStyle/>
          <a:p>
            <a:r>
              <a:rPr lang="en-US" dirty="0"/>
              <a:t>Despite the comprehensive interventions for Billy’s anxiety which helped him a lot. . .</a:t>
            </a:r>
          </a:p>
          <a:p>
            <a:r>
              <a:rPr lang="en-US" dirty="0"/>
              <a:t>His genetics, OCD tendencies, and stressors left him anxious</a:t>
            </a:r>
          </a:p>
          <a:p>
            <a:r>
              <a:rPr lang="en-US" dirty="0"/>
              <a:t>He was having regular upsets, misbehavior and aggression</a:t>
            </a:r>
          </a:p>
          <a:p>
            <a:r>
              <a:rPr lang="en-US" dirty="0"/>
              <a:t>He was suffering</a:t>
            </a:r>
          </a:p>
          <a:p>
            <a:r>
              <a:rPr lang="en-US" dirty="0"/>
              <a:t>He had trouble sleeping on Sundays before school</a:t>
            </a:r>
          </a:p>
          <a:p>
            <a:r>
              <a:rPr lang="en-US" dirty="0"/>
              <a:t>His mom was stressed</a:t>
            </a:r>
          </a:p>
          <a:p>
            <a:r>
              <a:rPr lang="en-US" dirty="0"/>
              <a:t>School was calling weekly about behavior</a:t>
            </a:r>
          </a:p>
          <a:p>
            <a:r>
              <a:rPr lang="en-US" dirty="0"/>
              <a:t>He needed medications </a:t>
            </a:r>
          </a:p>
        </p:txBody>
      </p:sp>
    </p:spTree>
    <p:extLst>
      <p:ext uri="{BB962C8B-B14F-4D97-AF65-F5344CB8AC3E}">
        <p14:creationId xmlns:p14="http://schemas.microsoft.com/office/powerpoint/2010/main" val="3619650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585238" y="492764"/>
            <a:ext cx="7664745" cy="903288"/>
          </a:xfrm>
        </p:spPr>
        <p:txBody>
          <a:bodyPr/>
          <a:lstStyle/>
          <a:p>
            <a:r>
              <a:rPr lang="en-US" dirty="0"/>
              <a:t>Medications</a:t>
            </a:r>
          </a:p>
        </p:txBody>
      </p:sp>
      <p:pic>
        <p:nvPicPr>
          <p:cNvPr id="5" name="Picture 4">
            <a:extLst>
              <a:ext uri="{FF2B5EF4-FFF2-40B4-BE49-F238E27FC236}">
                <a16:creationId xmlns:a16="http://schemas.microsoft.com/office/drawing/2014/main" id="{8CBC2286-2A88-C847-8E1C-47ADDDECC60F}"/>
              </a:ext>
            </a:extLst>
          </p:cNvPr>
          <p:cNvPicPr>
            <a:picLocks noChangeAspect="1"/>
          </p:cNvPicPr>
          <p:nvPr/>
        </p:nvPicPr>
        <p:blipFill>
          <a:blip r:embed="rId2"/>
          <a:stretch>
            <a:fillRect/>
          </a:stretch>
        </p:blipFill>
        <p:spPr>
          <a:xfrm>
            <a:off x="1923393" y="1396052"/>
            <a:ext cx="4988437" cy="5078320"/>
          </a:xfrm>
          <a:prstGeom prst="rect">
            <a:avLst/>
          </a:prstGeom>
        </p:spPr>
      </p:pic>
    </p:spTree>
    <p:extLst>
      <p:ext uri="{BB962C8B-B14F-4D97-AF65-F5344CB8AC3E}">
        <p14:creationId xmlns:p14="http://schemas.microsoft.com/office/powerpoint/2010/main" val="41615775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45955" y="389018"/>
            <a:ext cx="7664745" cy="903288"/>
          </a:xfrm>
        </p:spPr>
        <p:txBody>
          <a:bodyPr/>
          <a:lstStyle/>
          <a:p>
            <a:r>
              <a:rPr lang="en-US" dirty="0"/>
              <a:t>Medications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p:txBody>
          <a:bodyPr/>
          <a:lstStyle/>
          <a:p>
            <a:r>
              <a:rPr lang="en-US" dirty="0"/>
              <a:t>SSRIs: GAD, Mild Depression</a:t>
            </a:r>
          </a:p>
          <a:p>
            <a:pPr lvl="1"/>
            <a:r>
              <a:rPr lang="en-US" dirty="0"/>
              <a:t>Prozac/Fluoxetine</a:t>
            </a:r>
          </a:p>
          <a:p>
            <a:pPr lvl="1"/>
            <a:r>
              <a:rPr lang="en-US" dirty="0"/>
              <a:t>Zoloft/Sertraline (OCD)</a:t>
            </a:r>
          </a:p>
          <a:p>
            <a:r>
              <a:rPr lang="en-US" dirty="0"/>
              <a:t>Buspirone</a:t>
            </a:r>
          </a:p>
          <a:p>
            <a:r>
              <a:rPr lang="en-US" dirty="0"/>
              <a:t>Risperdal </a:t>
            </a:r>
          </a:p>
          <a:p>
            <a:pPr lvl="1"/>
            <a:r>
              <a:rPr lang="en-US" dirty="0"/>
              <a:t>Impulsive Aggression</a:t>
            </a:r>
          </a:p>
          <a:p>
            <a:r>
              <a:rPr lang="en-US" dirty="0"/>
              <a:t>Sleep </a:t>
            </a:r>
          </a:p>
          <a:p>
            <a:pPr lvl="1"/>
            <a:r>
              <a:rPr lang="en-US" dirty="0"/>
              <a:t>Melatonin</a:t>
            </a:r>
          </a:p>
          <a:p>
            <a:pPr lvl="1"/>
            <a:r>
              <a:rPr lang="en-US" dirty="0"/>
              <a:t>Clonidine</a:t>
            </a:r>
          </a:p>
        </p:txBody>
      </p:sp>
    </p:spTree>
    <p:extLst>
      <p:ext uri="{BB962C8B-B14F-4D97-AF65-F5344CB8AC3E}">
        <p14:creationId xmlns:p14="http://schemas.microsoft.com/office/powerpoint/2010/main" val="42329940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p:txBody>
          <a:bodyPr>
            <a:normAutofit lnSpcReduction="10000"/>
          </a:bodyPr>
          <a:lstStyle/>
          <a:p>
            <a:r>
              <a:rPr lang="en-US" dirty="0"/>
              <a:t>I started Billy on Zoloft and adjusted the dose to help him with his anxiety and OCD</a:t>
            </a:r>
          </a:p>
          <a:p>
            <a:r>
              <a:rPr lang="en-US" dirty="0"/>
              <a:t>It worked, substantially reducing his anxiety, pre-occupations, and obsessions</a:t>
            </a:r>
          </a:p>
          <a:p>
            <a:r>
              <a:rPr lang="en-US" dirty="0"/>
              <a:t>His behavior in school improved</a:t>
            </a:r>
          </a:p>
          <a:p>
            <a:r>
              <a:rPr lang="en-US" dirty="0"/>
              <a:t>His mom reported much less perseveration</a:t>
            </a:r>
          </a:p>
          <a:p>
            <a:r>
              <a:rPr lang="en-US" dirty="0"/>
              <a:t>Car rides had improved but now he was calmer</a:t>
            </a:r>
          </a:p>
          <a:p>
            <a:r>
              <a:rPr lang="en-US" dirty="0"/>
              <a:t>School alarms were not as upsetting</a:t>
            </a:r>
          </a:p>
          <a:p>
            <a:r>
              <a:rPr lang="en-US" dirty="0"/>
              <a:t>I added some clonidine at night on Sundays for sleep.</a:t>
            </a:r>
          </a:p>
        </p:txBody>
      </p:sp>
    </p:spTree>
    <p:extLst>
      <p:ext uri="{BB962C8B-B14F-4D97-AF65-F5344CB8AC3E}">
        <p14:creationId xmlns:p14="http://schemas.microsoft.com/office/powerpoint/2010/main" val="501494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C67F-7291-486D-87AE-52031B0BB2BB}"/>
              </a:ext>
            </a:extLst>
          </p:cNvPr>
          <p:cNvSpPr>
            <a:spLocks noGrp="1"/>
          </p:cNvSpPr>
          <p:nvPr>
            <p:ph type="title"/>
          </p:nvPr>
        </p:nvSpPr>
        <p:spPr/>
        <p:txBody>
          <a:bodyPr>
            <a:normAutofit/>
          </a:bodyPr>
          <a:lstStyle/>
          <a:p>
            <a:br>
              <a:rPr lang="en-US" sz="1600" dirty="0"/>
            </a:br>
            <a:r>
              <a:rPr lang="en-US" sz="4000" dirty="0"/>
              <a:t>The Progression of Fear</a:t>
            </a:r>
          </a:p>
        </p:txBody>
      </p:sp>
      <p:graphicFrame>
        <p:nvGraphicFramePr>
          <p:cNvPr id="4" name="Content Placeholder 3">
            <a:extLst>
              <a:ext uri="{FF2B5EF4-FFF2-40B4-BE49-F238E27FC236}">
                <a16:creationId xmlns:a16="http://schemas.microsoft.com/office/drawing/2014/main" id="{5EA9E010-5613-4727-B958-8C925E0D4DC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1628286-FDDE-45BD-97CC-015F46AFED13}"/>
              </a:ext>
            </a:extLst>
          </p:cNvPr>
          <p:cNvGraphicFramePr/>
          <p:nvPr/>
        </p:nvGraphicFramePr>
        <p:xfrm>
          <a:off x="982980" y="2114548"/>
          <a:ext cx="7178040" cy="3988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a:extLst>
              <a:ext uri="{FF2B5EF4-FFF2-40B4-BE49-F238E27FC236}">
                <a16:creationId xmlns:a16="http://schemas.microsoft.com/office/drawing/2014/main" id="{65FEE2C4-1917-B64A-8A40-671AEC195290}"/>
              </a:ext>
            </a:extLst>
          </p:cNvPr>
          <p:cNvCxnSpPr>
            <a:cxnSpLocks/>
          </p:cNvCxnSpPr>
          <p:nvPr/>
        </p:nvCxnSpPr>
        <p:spPr>
          <a:xfrm>
            <a:off x="3861582" y="2004646"/>
            <a:ext cx="0" cy="38545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EE35AB-A892-D843-9703-F175263C7273}"/>
              </a:ext>
            </a:extLst>
          </p:cNvPr>
          <p:cNvSpPr txBox="1"/>
          <p:nvPr/>
        </p:nvSpPr>
        <p:spPr>
          <a:xfrm>
            <a:off x="2188029" y="2383971"/>
            <a:ext cx="800219" cy="369332"/>
          </a:xfrm>
          <a:prstGeom prst="rect">
            <a:avLst/>
          </a:prstGeom>
          <a:noFill/>
          <a:ln>
            <a:solidFill>
              <a:schemeClr val="accent1">
                <a:lumMod val="75000"/>
              </a:schemeClr>
            </a:solidFill>
          </a:ln>
        </p:spPr>
        <p:txBody>
          <a:bodyPr wrap="none" rtlCol="0">
            <a:spAutoFit/>
          </a:bodyPr>
          <a:lstStyle/>
          <a:p>
            <a:r>
              <a:rPr lang="en-US" dirty="0"/>
              <a:t>Part 1</a:t>
            </a:r>
          </a:p>
        </p:txBody>
      </p:sp>
      <p:sp>
        <p:nvSpPr>
          <p:cNvPr id="9" name="TextBox 8">
            <a:extLst>
              <a:ext uri="{FF2B5EF4-FFF2-40B4-BE49-F238E27FC236}">
                <a16:creationId xmlns:a16="http://schemas.microsoft.com/office/drawing/2014/main" id="{2013AA7F-3CDB-A74E-8865-829C01A02BE9}"/>
              </a:ext>
            </a:extLst>
          </p:cNvPr>
          <p:cNvSpPr txBox="1"/>
          <p:nvPr/>
        </p:nvSpPr>
        <p:spPr>
          <a:xfrm>
            <a:off x="4621624" y="2397536"/>
            <a:ext cx="800219" cy="646331"/>
          </a:xfrm>
          <a:prstGeom prst="rect">
            <a:avLst/>
          </a:prstGeom>
          <a:noFill/>
          <a:ln>
            <a:solidFill>
              <a:schemeClr val="accent1">
                <a:lumMod val="75000"/>
              </a:schemeClr>
            </a:solidFill>
          </a:ln>
        </p:spPr>
        <p:txBody>
          <a:bodyPr wrap="none" rtlCol="0">
            <a:spAutoFit/>
          </a:bodyPr>
          <a:lstStyle/>
          <a:p>
            <a:pPr algn="ctr"/>
            <a:r>
              <a:rPr lang="en-US" dirty="0"/>
              <a:t>Part 2</a:t>
            </a:r>
          </a:p>
          <a:p>
            <a:pPr algn="ctr"/>
            <a:r>
              <a:rPr lang="en-US" dirty="0"/>
              <a:t>Today</a:t>
            </a:r>
          </a:p>
        </p:txBody>
      </p:sp>
    </p:spTree>
    <p:extLst>
      <p:ext uri="{BB962C8B-B14F-4D97-AF65-F5344CB8AC3E}">
        <p14:creationId xmlns:p14="http://schemas.microsoft.com/office/powerpoint/2010/main" val="3695187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0AF1-640B-754C-957E-FDD29765A509}"/>
              </a:ext>
            </a:extLst>
          </p:cNvPr>
          <p:cNvSpPr>
            <a:spLocks noGrp="1"/>
          </p:cNvSpPr>
          <p:nvPr>
            <p:ph type="title"/>
          </p:nvPr>
        </p:nvSpPr>
        <p:spPr>
          <a:xfrm>
            <a:off x="1266976" y="399528"/>
            <a:ext cx="7664745" cy="903288"/>
          </a:xfrm>
        </p:spPr>
        <p:txBody>
          <a:bodyPr/>
          <a:lstStyle/>
          <a:p>
            <a:r>
              <a:rPr lang="en-US" dirty="0"/>
              <a:t>Main Interventions for Anxiety</a:t>
            </a:r>
          </a:p>
        </p:txBody>
      </p:sp>
      <p:sp>
        <p:nvSpPr>
          <p:cNvPr id="3" name="Content Placeholder 2">
            <a:extLst>
              <a:ext uri="{FF2B5EF4-FFF2-40B4-BE49-F238E27FC236}">
                <a16:creationId xmlns:a16="http://schemas.microsoft.com/office/drawing/2014/main" id="{61FE84BD-B154-AE4A-B9E7-954FB12A7595}"/>
              </a:ext>
            </a:extLst>
          </p:cNvPr>
          <p:cNvSpPr>
            <a:spLocks noGrp="1"/>
          </p:cNvSpPr>
          <p:nvPr>
            <p:ph idx="1"/>
          </p:nvPr>
        </p:nvSpPr>
        <p:spPr>
          <a:xfrm>
            <a:off x="624380" y="1502981"/>
            <a:ext cx="7895240" cy="5213130"/>
          </a:xfrm>
        </p:spPr>
        <p:txBody>
          <a:bodyPr>
            <a:normAutofit/>
          </a:bodyPr>
          <a:lstStyle/>
          <a:p>
            <a:r>
              <a:rPr lang="en-US" dirty="0"/>
              <a:t>Reduce school stresses</a:t>
            </a:r>
          </a:p>
          <a:p>
            <a:r>
              <a:rPr lang="en-US" dirty="0"/>
              <a:t>Address family issues</a:t>
            </a:r>
          </a:p>
          <a:p>
            <a:r>
              <a:rPr lang="en-US" dirty="0"/>
              <a:t>Deal with sensory issues</a:t>
            </a:r>
          </a:p>
          <a:p>
            <a:r>
              <a:rPr lang="en-US" dirty="0"/>
              <a:t>Use </a:t>
            </a:r>
            <a:r>
              <a:rPr lang="en-US" i="1" dirty="0"/>
              <a:t>Transition Tricks</a:t>
            </a:r>
          </a:p>
          <a:p>
            <a:r>
              <a:rPr lang="en-US" dirty="0"/>
              <a:t>Address Alexithymia (50% with ASD can’t recognize their own emotions).</a:t>
            </a:r>
          </a:p>
          <a:p>
            <a:pPr lvl="1"/>
            <a:r>
              <a:rPr lang="en-US" dirty="0"/>
              <a:t>Improve emotional thinking/reasoning</a:t>
            </a:r>
          </a:p>
          <a:p>
            <a:pPr lvl="1"/>
            <a:r>
              <a:rPr lang="en-US" dirty="0"/>
              <a:t>Use CBT, social stories, fables, pretend/Replays, and body/mind techniques</a:t>
            </a:r>
          </a:p>
          <a:p>
            <a:r>
              <a:rPr lang="en-US" dirty="0"/>
              <a:t>OCD: Exposure &amp; Response Prevention (ERP)</a:t>
            </a:r>
          </a:p>
          <a:p>
            <a:r>
              <a:rPr lang="en-US" dirty="0"/>
              <a:t>Medications</a:t>
            </a:r>
          </a:p>
        </p:txBody>
      </p:sp>
    </p:spTree>
    <p:extLst>
      <p:ext uri="{BB962C8B-B14F-4D97-AF65-F5344CB8AC3E}">
        <p14:creationId xmlns:p14="http://schemas.microsoft.com/office/powerpoint/2010/main" val="39086333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8CD-A53B-0146-9DC3-66C271B3DFA4}"/>
              </a:ext>
            </a:extLst>
          </p:cNvPr>
          <p:cNvSpPr>
            <a:spLocks noGrp="1"/>
          </p:cNvSpPr>
          <p:nvPr>
            <p:ph type="title"/>
          </p:nvPr>
        </p:nvSpPr>
        <p:spPr>
          <a:xfrm>
            <a:off x="1151363" y="378508"/>
            <a:ext cx="7664745" cy="903288"/>
          </a:xfrm>
        </p:spPr>
        <p:txBody>
          <a:bodyPr/>
          <a:lstStyle/>
          <a:p>
            <a:r>
              <a:rPr lang="en-US" dirty="0"/>
              <a:t>Anxiety &amp; Autism: Conclusion</a:t>
            </a:r>
          </a:p>
        </p:txBody>
      </p:sp>
      <p:sp>
        <p:nvSpPr>
          <p:cNvPr id="3" name="Content Placeholder 2">
            <a:extLst>
              <a:ext uri="{FF2B5EF4-FFF2-40B4-BE49-F238E27FC236}">
                <a16:creationId xmlns:a16="http://schemas.microsoft.com/office/drawing/2014/main" id="{D0036A81-E9DC-8245-918C-E67C81FE79C0}"/>
              </a:ext>
            </a:extLst>
          </p:cNvPr>
          <p:cNvSpPr>
            <a:spLocks noGrp="1"/>
          </p:cNvSpPr>
          <p:nvPr>
            <p:ph idx="1"/>
          </p:nvPr>
        </p:nvSpPr>
        <p:spPr>
          <a:xfrm>
            <a:off x="478271" y="1440244"/>
            <a:ext cx="8187458" cy="5417755"/>
          </a:xfrm>
        </p:spPr>
        <p:txBody>
          <a:bodyPr>
            <a:normAutofit fontScale="92500" lnSpcReduction="10000"/>
          </a:bodyPr>
          <a:lstStyle/>
          <a:p>
            <a:r>
              <a:rPr lang="en-US" dirty="0"/>
              <a:t>The goals of intervention for anxiety and autism are two-fold:</a:t>
            </a:r>
          </a:p>
          <a:p>
            <a:pPr lvl="1"/>
            <a:r>
              <a:rPr lang="en-US" dirty="0"/>
              <a:t>First, to help the child not suffer</a:t>
            </a:r>
          </a:p>
          <a:p>
            <a:pPr lvl="1"/>
            <a:r>
              <a:rPr lang="en-US" dirty="0"/>
              <a:t>Second to promote the child’s potential to grapple with the increasing complexities of life</a:t>
            </a:r>
          </a:p>
          <a:p>
            <a:r>
              <a:rPr lang="en-US" dirty="0"/>
              <a:t>By taking a comprehensive approach we can prepare the child developmentally, emotionally, and socially</a:t>
            </a:r>
          </a:p>
          <a:p>
            <a:r>
              <a:rPr lang="en-US" dirty="0"/>
              <a:t>By dealing with emotions, like fears and anxieties, promoting imagination and problem solving, we prepare the way for self understanding and social skills. </a:t>
            </a:r>
          </a:p>
          <a:p>
            <a:r>
              <a:rPr lang="en-US" dirty="0"/>
              <a:t>For the child with autism, it is primarily through self understanding that we help him or her understand others, develop empathy, and emotional intelligence</a:t>
            </a:r>
          </a:p>
        </p:txBody>
      </p:sp>
    </p:spTree>
    <p:extLst>
      <p:ext uri="{BB962C8B-B14F-4D97-AF65-F5344CB8AC3E}">
        <p14:creationId xmlns:p14="http://schemas.microsoft.com/office/powerpoint/2010/main" val="2764505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5945</TotalTime>
  <Words>6853</Words>
  <Application>Microsoft Macintosh PowerPoint</Application>
  <PresentationFormat>On-screen Show (4:3)</PresentationFormat>
  <Paragraphs>922</Paragraphs>
  <Slides>101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Arial</vt:lpstr>
      <vt:lpstr>Calibri</vt:lpstr>
      <vt:lpstr>Times New Roman</vt:lpstr>
      <vt:lpstr>Tw Cen MT Condensed Extra Bold</vt:lpstr>
      <vt:lpstr>Wingdings</vt:lpstr>
      <vt:lpstr>Office Theme</vt:lpstr>
      <vt:lpstr> Autism &amp; Anxiety: Part 2 When Anxiety Becomes a Disorder </vt:lpstr>
      <vt:lpstr>Part 2: Overview</vt:lpstr>
      <vt:lpstr>    In Autism &amp; Anxiety: Part 1  </vt:lpstr>
      <vt:lpstr>From Anxiety to Resilience</vt:lpstr>
      <vt:lpstr>  Resilience</vt:lpstr>
      <vt:lpstr> The Resilient Child</vt:lpstr>
      <vt:lpstr>  Resilience Leads to Emotional Intelligence</vt:lpstr>
      <vt:lpstr>  Family Factors That Promote Resilience</vt:lpstr>
      <vt:lpstr>Pretend: High Road to EI</vt:lpstr>
      <vt:lpstr>The Importance of Imagination</vt:lpstr>
      <vt:lpstr>  Other Resilience Factors</vt:lpstr>
      <vt:lpstr>            Seven Sources of Anxiety</vt:lpstr>
      <vt:lpstr>From Resilience to Anxiety</vt:lpstr>
      <vt:lpstr>    In Autism &amp; Anxiety: Part 1  </vt:lpstr>
      <vt:lpstr>  Jaak Panksepp’s Emotional Brain Tracks</vt:lpstr>
      <vt:lpstr> Genetics of Anxiety</vt:lpstr>
      <vt:lpstr>                   Billy’s Family Genogram</vt:lpstr>
      <vt:lpstr>  Temperament </vt:lpstr>
      <vt:lpstr>            Seven Sources of Anxiety</vt:lpstr>
      <vt:lpstr> Development, Anxiety, Autism &amp; FEDL</vt:lpstr>
      <vt:lpstr> Anxieties are Stage and Age Related</vt:lpstr>
      <vt:lpstr>    In Autism &amp; Anxiety: Part 1  </vt:lpstr>
      <vt:lpstr>Sometimes Biology Wins</vt:lpstr>
      <vt:lpstr> Zone of Optimal Engagement  Marie Anzalone, Sc.D. OTR </vt:lpstr>
      <vt:lpstr>Children with Autism Want to. . </vt:lpstr>
      <vt:lpstr>From Resilience to Anxiety </vt:lpstr>
      <vt:lpstr>When Anxiety Becomes A Disorder </vt:lpstr>
      <vt:lpstr> The Progression of Fear</vt:lpstr>
      <vt:lpstr> Anxiety: DSM 5 Diagnoses</vt:lpstr>
      <vt:lpstr>  Autism &amp; Anxiety Disorders</vt:lpstr>
      <vt:lpstr>General Anxiety Disorder DSM 5</vt:lpstr>
      <vt:lpstr>Relevant Clinical Questions</vt:lpstr>
      <vt:lpstr>Anxiety Disorder</vt:lpstr>
      <vt:lpstr>When Anxiety Becomes an Anxiety Disorder?</vt:lpstr>
      <vt:lpstr>When Anxiety Becomes A Disorder: A Case Study—Billy </vt:lpstr>
      <vt:lpstr> Case Study: FDL 6+: Jane (Mom), Rob (Dad) and Billy</vt:lpstr>
      <vt:lpstr>  Case Study: FDL 6+: Jane (Mom), Rob (Dad) and Billy</vt:lpstr>
      <vt:lpstr> Case Study: FDL 6+: Jane (Mom), Rob (Dad) and Billy</vt:lpstr>
      <vt:lpstr>            Regulatory Modulation Continuum                   (Range of Response)  </vt:lpstr>
      <vt:lpstr> Case Study: FDL 6+: Jane (Mom), Rob (Dad) and Billy</vt:lpstr>
      <vt:lpstr>                   Billy’s Family Genogram</vt:lpstr>
      <vt:lpstr> Case Study: FDL 6+: Jane (Mom), Rob (Dad) and Billy</vt:lpstr>
      <vt:lpstr>PowerPoint Presentation</vt:lpstr>
      <vt:lpstr>Biology Wins</vt:lpstr>
      <vt:lpstr>When Anxiety Becomes A Disorder: The Approach</vt:lpstr>
      <vt:lpstr> Anxieties are Stage and Age Related</vt:lpstr>
      <vt:lpstr>Main Interventions for Anxiety</vt:lpstr>
      <vt:lpstr>  Case Study: FDL 6+: Jane (Mom), Rob (Dad) and Billy</vt:lpstr>
      <vt:lpstr>   Developmental Anxiety, Autism &amp; FEDL</vt:lpstr>
      <vt:lpstr>Sources of Anxiety for Billy</vt:lpstr>
      <vt:lpstr>Main Interventions for Anxiety</vt:lpstr>
      <vt:lpstr>Reduce School Stress</vt:lpstr>
      <vt:lpstr>Billy’s School Stresses</vt:lpstr>
      <vt:lpstr>Behavior Charts</vt:lpstr>
      <vt:lpstr>The Incredible 5 Point Scale</vt:lpstr>
      <vt:lpstr>Billy’s School Stresses</vt:lpstr>
      <vt:lpstr>Reduce School Stress</vt:lpstr>
      <vt:lpstr>Main Interventions for Anxiety</vt:lpstr>
      <vt:lpstr>Address Family Issues</vt:lpstr>
      <vt:lpstr>Main Interventions for Anxiety</vt:lpstr>
      <vt:lpstr>Deal with Sensory Issues</vt:lpstr>
      <vt:lpstr>Main Interventions for Anxiety</vt:lpstr>
      <vt:lpstr>Dr. Rick’s 20 Transition Tricks</vt:lpstr>
      <vt:lpstr>Children with Autism Want to. . </vt:lpstr>
      <vt:lpstr>A Developmental Approach to Transitions</vt:lpstr>
      <vt:lpstr>A Developmental Approach to Transitions</vt:lpstr>
      <vt:lpstr>Transition Trick #1: Mirror Feelings</vt:lpstr>
      <vt:lpstr>Quiz</vt:lpstr>
      <vt:lpstr>Transition Tricks: Create Structure</vt:lpstr>
      <vt:lpstr>Activity: Visual Supports</vt:lpstr>
      <vt:lpstr>Transition Techniques</vt:lpstr>
      <vt:lpstr>Clean up breakdown for Billy </vt:lpstr>
      <vt:lpstr>Transition Tricks: Preview/Review</vt:lpstr>
      <vt:lpstr>Conclusion: Benefits of Transition Tricks</vt:lpstr>
      <vt:lpstr>Main Interventions for Anxiety</vt:lpstr>
      <vt:lpstr>Address Alexithymia</vt:lpstr>
      <vt:lpstr>In CBT: Thoughts Drive Feelings</vt:lpstr>
      <vt:lpstr>With CBT, Mind Wins</vt:lpstr>
      <vt:lpstr>Social Stories, Fables, &amp; Replays</vt:lpstr>
      <vt:lpstr>Billy’s Social Story About Touching</vt:lpstr>
      <vt:lpstr>Main Interventions for Anxiety</vt:lpstr>
      <vt:lpstr>Fable: The ‘Right Way’ Rabbit</vt:lpstr>
      <vt:lpstr>Replays™--Karen Levine </vt:lpstr>
      <vt:lpstr>Desensitization</vt:lpstr>
      <vt:lpstr>Main Interventions for Anxiety</vt:lpstr>
      <vt:lpstr>Relaxation, Breathing, and Imagination</vt:lpstr>
      <vt:lpstr> The Progression of Fear</vt:lpstr>
      <vt:lpstr>Main Interventions for Anxiety</vt:lpstr>
      <vt:lpstr>Interventions for OCD</vt:lpstr>
      <vt:lpstr>ASD + OCD</vt:lpstr>
      <vt:lpstr>Interventions for OCD</vt:lpstr>
      <vt:lpstr>OCD</vt:lpstr>
      <vt:lpstr>Medications</vt:lpstr>
      <vt:lpstr>Medications</vt:lpstr>
      <vt:lpstr>Medications for Anxiety</vt:lpstr>
      <vt:lpstr>Medications</vt:lpstr>
      <vt:lpstr> The Progression of Fear</vt:lpstr>
      <vt:lpstr>Main Interventions for Anxiety</vt:lpstr>
      <vt:lpstr>Anxiety &amp; Autism: Conclusion</vt:lpstr>
      <vt:lpstr>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&amp; Anxiety A Developmental Approach</dc:title>
  <dc:creator>Richard Solomon</dc:creator>
  <cp:lastModifiedBy>Richard Solomon</cp:lastModifiedBy>
  <cp:revision>105</cp:revision>
  <dcterms:created xsi:type="dcterms:W3CDTF">2021-11-25T02:19:07Z</dcterms:created>
  <dcterms:modified xsi:type="dcterms:W3CDTF">2022-03-22T15:17:55Z</dcterms:modified>
</cp:coreProperties>
</file>